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6" r:id="rId21"/>
  </p:sldIdLst>
  <p:sldSz cx="14630400" cy="8229600"/>
  <p:notesSz cx="8229600" cy="14630400"/>
  <p:embeddedFontLst>
    <p:embeddedFont>
      <p:font typeface="Cabin" panose="020B0604020202020204" charset="0"/>
      <p:regular r:id="rId23"/>
    </p:embeddedFont>
    <p:embeddedFont>
      <p:font typeface="Unbounded" panose="020B0604020202020204" charset="0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80" d="100"/>
          <a:sy n="80" d="100"/>
        </p:scale>
        <p:origin x="580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929474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466101"/>
            <a:ext cx="7693880" cy="1943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7650"/>
              </a:lnSpc>
              <a:buNone/>
            </a:pPr>
            <a:r>
              <a:rPr lang="en-US" sz="61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DATA MINING FINAL PROJECT</a:t>
            </a:r>
            <a:endParaRPr lang="en-US" sz="6100" dirty="0"/>
          </a:p>
        </p:txBody>
      </p:sp>
      <p:sp>
        <p:nvSpPr>
          <p:cNvPr id="4" name="Text 1"/>
          <p:cNvSpPr/>
          <p:nvPr/>
        </p:nvSpPr>
        <p:spPr>
          <a:xfrm>
            <a:off x="846113" y="2852064"/>
            <a:ext cx="7468553" cy="11265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Movie Success &amp; Revenue Prediction</a:t>
            </a:r>
            <a:endParaRPr lang="en-US" sz="3500" dirty="0"/>
          </a:p>
        </p:txBody>
      </p:sp>
      <p:sp>
        <p:nvSpPr>
          <p:cNvPr id="5" name="Text 2"/>
          <p:cNvSpPr/>
          <p:nvPr/>
        </p:nvSpPr>
        <p:spPr>
          <a:xfrm>
            <a:off x="837724" y="4916448"/>
            <a:ext cx="746855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b="1" u="sng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GROUP MEMBERS:</a:t>
            </a: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
DHARMIK KURLAWALA – 2886995
</a:t>
            </a:r>
            <a:r>
              <a:rPr lang="en-US" sz="185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NITEESH SINGH </a:t>
            </a: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– 2886321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837724" y="6695447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b="1" u="sng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ADVISOR:</a:t>
            </a: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
DR. SUNNIE CHUNG</a:t>
            </a:r>
            <a:endParaRPr lang="en-US" sz="18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5099" y="771406"/>
            <a:ext cx="4288274" cy="4342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Feature Comparison</a:t>
            </a:r>
            <a:endParaRPr lang="en-US" sz="2700" dirty="0"/>
          </a:p>
        </p:txBody>
      </p:sp>
      <p:sp>
        <p:nvSpPr>
          <p:cNvPr id="3" name="Text 1"/>
          <p:cNvSpPr/>
          <p:nvPr/>
        </p:nvSpPr>
        <p:spPr>
          <a:xfrm>
            <a:off x="795099" y="1500902"/>
            <a:ext cx="13040201" cy="590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6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• </a:t>
            </a:r>
            <a:r>
              <a:rPr lang="en-US" sz="160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Result: </a:t>
            </a:r>
            <a:r>
              <a:rPr lang="en-US" sz="16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Our enhanced feature matrix systematically captures critical domain knowledge including star power, director track record, sequel status, and content sentiment. These domain-informed transformations significantly improve model predictive capacity beyond raw data.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795099" y="2257544"/>
            <a:ext cx="13040201" cy="5200650"/>
          </a:xfrm>
          <a:prstGeom prst="roundRect">
            <a:avLst>
              <a:gd name="adj" fmla="val 426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Shape 3"/>
          <p:cNvSpPr/>
          <p:nvPr/>
        </p:nvSpPr>
        <p:spPr>
          <a:xfrm>
            <a:off x="802719" y="2265164"/>
            <a:ext cx="13024961" cy="487680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4"/>
          <p:cNvSpPr/>
          <p:nvPr/>
        </p:nvSpPr>
        <p:spPr>
          <a:xfrm>
            <a:off x="950595" y="2361367"/>
            <a:ext cx="4043363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Original Feature</a:t>
            </a:r>
            <a:endParaRPr lang="en-US" sz="1400" dirty="0"/>
          </a:p>
        </p:txBody>
      </p:sp>
      <p:sp>
        <p:nvSpPr>
          <p:cNvPr id="7" name="Text 5"/>
          <p:cNvSpPr/>
          <p:nvPr/>
        </p:nvSpPr>
        <p:spPr>
          <a:xfrm>
            <a:off x="5296853" y="2361367"/>
            <a:ext cx="4038243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Engineered Feature(s)</a:t>
            </a:r>
            <a:endParaRPr lang="en-US" sz="1400" dirty="0"/>
          </a:p>
        </p:txBody>
      </p:sp>
      <p:sp>
        <p:nvSpPr>
          <p:cNvPr id="8" name="Text 6"/>
          <p:cNvSpPr/>
          <p:nvPr/>
        </p:nvSpPr>
        <p:spPr>
          <a:xfrm>
            <a:off x="9637990" y="2361367"/>
            <a:ext cx="4042053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Description</a:t>
            </a:r>
            <a:endParaRPr lang="en-US" sz="1400" dirty="0"/>
          </a:p>
        </p:txBody>
      </p:sp>
      <p:sp>
        <p:nvSpPr>
          <p:cNvPr id="9" name="Shape 7"/>
          <p:cNvSpPr/>
          <p:nvPr/>
        </p:nvSpPr>
        <p:spPr>
          <a:xfrm>
            <a:off x="802719" y="2752844"/>
            <a:ext cx="13024961" cy="782955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8"/>
          <p:cNvSpPr/>
          <p:nvPr/>
        </p:nvSpPr>
        <p:spPr>
          <a:xfrm>
            <a:off x="950595" y="2849047"/>
            <a:ext cx="4043363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Cast (list of actors)</a:t>
            </a:r>
            <a:endParaRPr lang="en-US" sz="1400" dirty="0"/>
          </a:p>
        </p:txBody>
      </p:sp>
      <p:sp>
        <p:nvSpPr>
          <p:cNvPr id="11" name="Text 9"/>
          <p:cNvSpPr/>
          <p:nvPr/>
        </p:nvSpPr>
        <p:spPr>
          <a:xfrm>
            <a:off x="5296853" y="2849047"/>
            <a:ext cx="4038243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cast_power (numeric)</a:t>
            </a:r>
            <a:endParaRPr lang="en-US" sz="1400" dirty="0"/>
          </a:p>
        </p:txBody>
      </p:sp>
      <p:sp>
        <p:nvSpPr>
          <p:cNvPr id="12" name="Text 10"/>
          <p:cNvSpPr/>
          <p:nvPr/>
        </p:nvSpPr>
        <p:spPr>
          <a:xfrm>
            <a:off x="9637990" y="2849047"/>
            <a:ext cx="4042053" cy="590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Cumulative influence score of top 3 actors based on their previous box office performance</a:t>
            </a:r>
            <a:endParaRPr lang="en-US" sz="1400" dirty="0"/>
          </a:p>
        </p:txBody>
      </p:sp>
      <p:sp>
        <p:nvSpPr>
          <p:cNvPr id="13" name="Shape 11"/>
          <p:cNvSpPr/>
          <p:nvPr/>
        </p:nvSpPr>
        <p:spPr>
          <a:xfrm>
            <a:off x="802719" y="3535799"/>
            <a:ext cx="13024961" cy="78295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Text 12"/>
          <p:cNvSpPr/>
          <p:nvPr/>
        </p:nvSpPr>
        <p:spPr>
          <a:xfrm>
            <a:off x="950595" y="3632002"/>
            <a:ext cx="4043363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Director (name)</a:t>
            </a:r>
            <a:endParaRPr lang="en-US" sz="1400" dirty="0"/>
          </a:p>
        </p:txBody>
      </p:sp>
      <p:sp>
        <p:nvSpPr>
          <p:cNvPr id="15" name="Text 13"/>
          <p:cNvSpPr/>
          <p:nvPr/>
        </p:nvSpPr>
        <p:spPr>
          <a:xfrm>
            <a:off x="5296853" y="3632002"/>
            <a:ext cx="4038243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director_power, director_hit_ratio</a:t>
            </a:r>
            <a:endParaRPr lang="en-US" sz="1400" dirty="0"/>
          </a:p>
        </p:txBody>
      </p:sp>
      <p:sp>
        <p:nvSpPr>
          <p:cNvPr id="16" name="Text 14"/>
          <p:cNvSpPr/>
          <p:nvPr/>
        </p:nvSpPr>
        <p:spPr>
          <a:xfrm>
            <a:off x="9637990" y="3632002"/>
            <a:ext cx="4042053" cy="590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Director's commercial influence score; proportion of successful films in their portfolio (0–1)</a:t>
            </a:r>
            <a:endParaRPr lang="en-US" sz="1400" dirty="0"/>
          </a:p>
        </p:txBody>
      </p:sp>
      <p:sp>
        <p:nvSpPr>
          <p:cNvPr id="17" name="Shape 15"/>
          <p:cNvSpPr/>
          <p:nvPr/>
        </p:nvSpPr>
        <p:spPr>
          <a:xfrm>
            <a:off x="802719" y="4318754"/>
            <a:ext cx="13024961" cy="782955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Text 16"/>
          <p:cNvSpPr/>
          <p:nvPr/>
        </p:nvSpPr>
        <p:spPr>
          <a:xfrm>
            <a:off x="950595" y="4414957"/>
            <a:ext cx="4043363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Title</a:t>
            </a:r>
            <a:endParaRPr lang="en-US" sz="1400" dirty="0"/>
          </a:p>
        </p:txBody>
      </p:sp>
      <p:sp>
        <p:nvSpPr>
          <p:cNvPr id="19" name="Text 17"/>
          <p:cNvSpPr/>
          <p:nvPr/>
        </p:nvSpPr>
        <p:spPr>
          <a:xfrm>
            <a:off x="5296853" y="4414957"/>
            <a:ext cx="4038243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is_sequel (0/1)</a:t>
            </a:r>
            <a:endParaRPr lang="en-US" sz="1400" dirty="0"/>
          </a:p>
        </p:txBody>
      </p:sp>
      <p:sp>
        <p:nvSpPr>
          <p:cNvPr id="20" name="Text 18"/>
          <p:cNvSpPr/>
          <p:nvPr/>
        </p:nvSpPr>
        <p:spPr>
          <a:xfrm>
            <a:off x="9637990" y="4414957"/>
            <a:ext cx="4042053" cy="590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Binary indicator identifying if the title suggests a sequel or franchise installment</a:t>
            </a:r>
            <a:endParaRPr lang="en-US" sz="1400" dirty="0"/>
          </a:p>
        </p:txBody>
      </p:sp>
      <p:sp>
        <p:nvSpPr>
          <p:cNvPr id="21" name="Shape 19"/>
          <p:cNvSpPr/>
          <p:nvPr/>
        </p:nvSpPr>
        <p:spPr>
          <a:xfrm>
            <a:off x="802719" y="5101709"/>
            <a:ext cx="13024961" cy="78295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2" name="Text 20"/>
          <p:cNvSpPr/>
          <p:nvPr/>
        </p:nvSpPr>
        <p:spPr>
          <a:xfrm>
            <a:off x="950595" y="5197912"/>
            <a:ext cx="4043363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Overview (text)</a:t>
            </a:r>
            <a:endParaRPr lang="en-US" sz="1400" dirty="0"/>
          </a:p>
        </p:txBody>
      </p:sp>
      <p:sp>
        <p:nvSpPr>
          <p:cNvPr id="23" name="Text 21"/>
          <p:cNvSpPr/>
          <p:nvPr/>
        </p:nvSpPr>
        <p:spPr>
          <a:xfrm>
            <a:off x="5296853" y="5197912"/>
            <a:ext cx="4038243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overview_sentiment, tfidf_0...tfidf_49</a:t>
            </a:r>
            <a:endParaRPr lang="en-US" sz="1400" dirty="0"/>
          </a:p>
        </p:txBody>
      </p:sp>
      <p:sp>
        <p:nvSpPr>
          <p:cNvPr id="24" name="Text 22"/>
          <p:cNvSpPr/>
          <p:nvPr/>
        </p:nvSpPr>
        <p:spPr>
          <a:xfrm>
            <a:off x="9637990" y="5197912"/>
            <a:ext cx="4042053" cy="590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Emotional tone score of plot summary; Vector of 50 key terms capturing content themes</a:t>
            </a:r>
            <a:endParaRPr lang="en-US" sz="1400" dirty="0"/>
          </a:p>
        </p:txBody>
      </p:sp>
      <p:sp>
        <p:nvSpPr>
          <p:cNvPr id="25" name="Shape 23"/>
          <p:cNvSpPr/>
          <p:nvPr/>
        </p:nvSpPr>
        <p:spPr>
          <a:xfrm>
            <a:off x="802719" y="5884664"/>
            <a:ext cx="13024961" cy="782955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6" name="Text 24"/>
          <p:cNvSpPr/>
          <p:nvPr/>
        </p:nvSpPr>
        <p:spPr>
          <a:xfrm>
            <a:off x="950595" y="5980867"/>
            <a:ext cx="4043363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Genres (list)</a:t>
            </a:r>
            <a:endParaRPr lang="en-US" sz="1400" dirty="0"/>
          </a:p>
        </p:txBody>
      </p:sp>
      <p:sp>
        <p:nvSpPr>
          <p:cNvPr id="27" name="Text 25"/>
          <p:cNvSpPr/>
          <p:nvPr/>
        </p:nvSpPr>
        <p:spPr>
          <a:xfrm>
            <a:off x="5296853" y="5980867"/>
            <a:ext cx="4038243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genre_* (Multi-hot for each genre)</a:t>
            </a:r>
            <a:endParaRPr lang="en-US" sz="1400" dirty="0"/>
          </a:p>
        </p:txBody>
      </p:sp>
      <p:sp>
        <p:nvSpPr>
          <p:cNvPr id="28" name="Text 26"/>
          <p:cNvSpPr/>
          <p:nvPr/>
        </p:nvSpPr>
        <p:spPr>
          <a:xfrm>
            <a:off x="9637990" y="5980867"/>
            <a:ext cx="4042053" cy="590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Binary features for each genre category (e.g., genre_Action=1 if film is Action)</a:t>
            </a:r>
            <a:endParaRPr lang="en-US" sz="1400" dirty="0"/>
          </a:p>
        </p:txBody>
      </p:sp>
      <p:sp>
        <p:nvSpPr>
          <p:cNvPr id="29" name="Shape 27"/>
          <p:cNvSpPr/>
          <p:nvPr/>
        </p:nvSpPr>
        <p:spPr>
          <a:xfrm>
            <a:off x="802719" y="6667619"/>
            <a:ext cx="13024961" cy="78295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0" name="Text 28"/>
          <p:cNvSpPr/>
          <p:nvPr/>
        </p:nvSpPr>
        <p:spPr>
          <a:xfrm>
            <a:off x="950595" y="6763822"/>
            <a:ext cx="4043363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Spoken Languages (list)</a:t>
            </a:r>
            <a:endParaRPr lang="en-US" sz="1400" dirty="0"/>
          </a:p>
        </p:txBody>
      </p:sp>
      <p:sp>
        <p:nvSpPr>
          <p:cNvPr id="31" name="Text 29"/>
          <p:cNvSpPr/>
          <p:nvPr/>
        </p:nvSpPr>
        <p:spPr>
          <a:xfrm>
            <a:off x="5296853" y="6763822"/>
            <a:ext cx="4038243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lang_* (Multi-hot for each language)</a:t>
            </a:r>
            <a:endParaRPr lang="en-US" sz="1400" dirty="0"/>
          </a:p>
        </p:txBody>
      </p:sp>
      <p:sp>
        <p:nvSpPr>
          <p:cNvPr id="32" name="Text 30"/>
          <p:cNvSpPr/>
          <p:nvPr/>
        </p:nvSpPr>
        <p:spPr>
          <a:xfrm>
            <a:off x="9637990" y="6763822"/>
            <a:ext cx="4042053" cy="590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Binary features for each language (e.g., lang_English=1 if English is spoken)</a:t>
            </a:r>
            <a:endParaRPr lang="en-US" sz="14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29270" y="651629"/>
            <a:ext cx="6533555" cy="6621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00"/>
              </a:lnSpc>
              <a:buNone/>
            </a:pPr>
            <a:r>
              <a:rPr lang="en-US" sz="41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System Architecture</a:t>
            </a:r>
            <a:endParaRPr lang="en-US" sz="41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3553" y="1654854"/>
            <a:ext cx="12180570" cy="5817037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27842" y="652820"/>
            <a:ext cx="4462463" cy="4520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8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System Architecture</a:t>
            </a:r>
            <a:endParaRPr lang="en-US" sz="2800" dirty="0"/>
          </a:p>
        </p:txBody>
      </p:sp>
      <p:sp>
        <p:nvSpPr>
          <p:cNvPr id="3" name="Text 1"/>
          <p:cNvSpPr/>
          <p:nvPr/>
        </p:nvSpPr>
        <p:spPr>
          <a:xfrm>
            <a:off x="827842" y="1489115"/>
            <a:ext cx="4074319" cy="7234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Data Collection &amp; Processing</a:t>
            </a:r>
            <a:endParaRPr lang="en-US" sz="2250" dirty="0"/>
          </a:p>
        </p:txBody>
      </p:sp>
      <p:sp>
        <p:nvSpPr>
          <p:cNvPr id="4" name="Text 2"/>
          <p:cNvSpPr/>
          <p:nvPr/>
        </p:nvSpPr>
        <p:spPr>
          <a:xfrm>
            <a:off x="827842" y="2366248"/>
            <a:ext cx="4074319" cy="2458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endParaRPr lang="en-US" sz="1200" dirty="0"/>
          </a:p>
        </p:txBody>
      </p:sp>
      <p:sp>
        <p:nvSpPr>
          <p:cNvPr id="5" name="Shape 3"/>
          <p:cNvSpPr/>
          <p:nvPr/>
        </p:nvSpPr>
        <p:spPr>
          <a:xfrm>
            <a:off x="827842" y="2784991"/>
            <a:ext cx="345877" cy="345877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4"/>
          <p:cNvSpPr/>
          <p:nvPr/>
        </p:nvSpPr>
        <p:spPr>
          <a:xfrm>
            <a:off x="892195" y="2822258"/>
            <a:ext cx="217051" cy="2712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17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1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1327428" y="2837736"/>
            <a:ext cx="2222897" cy="2259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Star Power Features</a:t>
            </a:r>
            <a:endParaRPr lang="en-US" sz="1400" dirty="0"/>
          </a:p>
        </p:txBody>
      </p:sp>
      <p:sp>
        <p:nvSpPr>
          <p:cNvPr id="8" name="Text 6"/>
          <p:cNvSpPr/>
          <p:nvPr/>
        </p:nvSpPr>
        <p:spPr>
          <a:xfrm>
            <a:off x="1327428" y="3217426"/>
            <a:ext cx="3574733" cy="4917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6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Scores for the cast, director, writers, producers, production companies, and production countries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827842" y="4016573"/>
            <a:ext cx="345877" cy="345877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8"/>
          <p:cNvSpPr/>
          <p:nvPr/>
        </p:nvSpPr>
        <p:spPr>
          <a:xfrm>
            <a:off x="892195" y="4053840"/>
            <a:ext cx="217051" cy="2712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17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2</a:t>
            </a:r>
            <a:endParaRPr lang="en-US" sz="1700" dirty="0"/>
          </a:p>
        </p:txBody>
      </p:sp>
      <p:sp>
        <p:nvSpPr>
          <p:cNvPr id="11" name="Text 9"/>
          <p:cNvSpPr/>
          <p:nvPr/>
        </p:nvSpPr>
        <p:spPr>
          <a:xfrm>
            <a:off x="1327428" y="4069318"/>
            <a:ext cx="1808678" cy="2259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Movie Attributes</a:t>
            </a:r>
            <a:endParaRPr lang="en-US" sz="1400" dirty="0"/>
          </a:p>
        </p:txBody>
      </p:sp>
      <p:sp>
        <p:nvSpPr>
          <p:cNvPr id="12" name="Text 10"/>
          <p:cNvSpPr/>
          <p:nvPr/>
        </p:nvSpPr>
        <p:spPr>
          <a:xfrm>
            <a:off x="1327428" y="4449008"/>
            <a:ext cx="3574733" cy="7375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6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Runtime, log-transformed budget, sentiment of the synopsis, release year/month, sequel/holiday flags, major studio involvement, director's past success rate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827842" y="5745690"/>
            <a:ext cx="345877" cy="345877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Text 12"/>
          <p:cNvSpPr/>
          <p:nvPr/>
        </p:nvSpPr>
        <p:spPr>
          <a:xfrm>
            <a:off x="892195" y="5917181"/>
            <a:ext cx="217051" cy="2712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17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3</a:t>
            </a:r>
            <a:endParaRPr lang="en-US" sz="1700" dirty="0"/>
          </a:p>
        </p:txBody>
      </p:sp>
      <p:sp>
        <p:nvSpPr>
          <p:cNvPr id="15" name="Text 13"/>
          <p:cNvSpPr/>
          <p:nvPr/>
        </p:nvSpPr>
        <p:spPr>
          <a:xfrm>
            <a:off x="1327428" y="5932659"/>
            <a:ext cx="1808678" cy="2259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Text Features</a:t>
            </a:r>
            <a:endParaRPr lang="en-US" sz="1400" dirty="0"/>
          </a:p>
        </p:txBody>
      </p:sp>
      <p:sp>
        <p:nvSpPr>
          <p:cNvPr id="16" name="Text 14"/>
          <p:cNvSpPr/>
          <p:nvPr/>
        </p:nvSpPr>
        <p:spPr>
          <a:xfrm>
            <a:off x="1327428" y="6320738"/>
            <a:ext cx="3574733" cy="4917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6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50 TF-IDF features extracted from the movie overviews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827842" y="6977273"/>
            <a:ext cx="345877" cy="345877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Text 16"/>
          <p:cNvSpPr/>
          <p:nvPr/>
        </p:nvSpPr>
        <p:spPr>
          <a:xfrm>
            <a:off x="892195" y="7014539"/>
            <a:ext cx="217051" cy="2712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17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4</a:t>
            </a:r>
            <a:endParaRPr lang="en-US" sz="1700" dirty="0"/>
          </a:p>
        </p:txBody>
      </p:sp>
      <p:sp>
        <p:nvSpPr>
          <p:cNvPr id="19" name="Text 17"/>
          <p:cNvSpPr/>
          <p:nvPr/>
        </p:nvSpPr>
        <p:spPr>
          <a:xfrm>
            <a:off x="1327428" y="7030017"/>
            <a:ext cx="3010019" cy="2259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Genre &amp; Language Features</a:t>
            </a:r>
            <a:endParaRPr lang="en-US" sz="1400" dirty="0"/>
          </a:p>
        </p:txBody>
      </p:sp>
      <p:sp>
        <p:nvSpPr>
          <p:cNvPr id="20" name="Text 18"/>
          <p:cNvSpPr/>
          <p:nvPr/>
        </p:nvSpPr>
        <p:spPr>
          <a:xfrm>
            <a:off x="1327428" y="7409708"/>
            <a:ext cx="3574733" cy="2458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6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One-hot encoded genre and language indicators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5284827" y="1489115"/>
            <a:ext cx="2894052" cy="3617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Model Training</a:t>
            </a:r>
            <a:endParaRPr lang="en-US" sz="2250" dirty="0"/>
          </a:p>
        </p:txBody>
      </p:sp>
      <p:sp>
        <p:nvSpPr>
          <p:cNvPr id="22" name="Text 20"/>
          <p:cNvSpPr/>
          <p:nvPr/>
        </p:nvSpPr>
        <p:spPr>
          <a:xfrm>
            <a:off x="5284827" y="2004536"/>
            <a:ext cx="4074319" cy="4917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6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The engineered features are used to train two machine learning models: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5284827" y="2669143"/>
            <a:ext cx="345877" cy="345877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4" name="Text 22"/>
          <p:cNvSpPr/>
          <p:nvPr/>
        </p:nvSpPr>
        <p:spPr>
          <a:xfrm>
            <a:off x="5349180" y="2706410"/>
            <a:ext cx="217051" cy="2712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17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1</a:t>
            </a:r>
            <a:endParaRPr lang="en-US" sz="1700" dirty="0"/>
          </a:p>
        </p:txBody>
      </p:sp>
      <p:sp>
        <p:nvSpPr>
          <p:cNvPr id="25" name="Text 23"/>
          <p:cNvSpPr/>
          <p:nvPr/>
        </p:nvSpPr>
        <p:spPr>
          <a:xfrm>
            <a:off x="5784413" y="2721888"/>
            <a:ext cx="1808678" cy="2259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ANN Classifier</a:t>
            </a:r>
            <a:endParaRPr lang="en-US" sz="1400" dirty="0"/>
          </a:p>
        </p:txBody>
      </p:sp>
      <p:sp>
        <p:nvSpPr>
          <p:cNvPr id="26" name="Text 24"/>
          <p:cNvSpPr/>
          <p:nvPr/>
        </p:nvSpPr>
        <p:spPr>
          <a:xfrm>
            <a:off x="5784413" y="3101578"/>
            <a:ext cx="3574733" cy="4917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6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 neural network is trained to predict the probability of a movie being a "Success" vs a "Flop".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5284827" y="3900726"/>
            <a:ext cx="345877" cy="345877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8" name="Text 26"/>
          <p:cNvSpPr/>
          <p:nvPr/>
        </p:nvSpPr>
        <p:spPr>
          <a:xfrm>
            <a:off x="5349180" y="3937992"/>
            <a:ext cx="217051" cy="2712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17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2</a:t>
            </a:r>
            <a:endParaRPr lang="en-US" sz="1700" dirty="0"/>
          </a:p>
        </p:txBody>
      </p:sp>
      <p:sp>
        <p:nvSpPr>
          <p:cNvPr id="29" name="Text 27"/>
          <p:cNvSpPr/>
          <p:nvPr/>
        </p:nvSpPr>
        <p:spPr>
          <a:xfrm>
            <a:off x="5784413" y="3953470"/>
            <a:ext cx="2111812" cy="2259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XGBoost Regressor</a:t>
            </a:r>
            <a:endParaRPr lang="en-US" sz="1400" dirty="0"/>
          </a:p>
        </p:txBody>
      </p:sp>
      <p:sp>
        <p:nvSpPr>
          <p:cNvPr id="30" name="Text 28"/>
          <p:cNvSpPr/>
          <p:nvPr/>
        </p:nvSpPr>
        <p:spPr>
          <a:xfrm>
            <a:off x="5784413" y="4333161"/>
            <a:ext cx="3574733" cy="7375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6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An XGBoost model is trained to predict the log-transformed revenue of a movie, using the engineered features plus the ANN classifier's probability output.</a:t>
            </a: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5284827" y="5470135"/>
            <a:ext cx="4074319" cy="4917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6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Hyperparameter tuning is performed on the ANN model to find the optimal architecture and training settings.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9741813" y="1489115"/>
            <a:ext cx="2894052" cy="3617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Evaluation</a:t>
            </a:r>
            <a:endParaRPr lang="en-US" sz="2250" dirty="0"/>
          </a:p>
        </p:txBody>
      </p:sp>
      <p:sp>
        <p:nvSpPr>
          <p:cNvPr id="33" name="Text 31"/>
          <p:cNvSpPr/>
          <p:nvPr/>
        </p:nvSpPr>
        <p:spPr>
          <a:xfrm>
            <a:off x="9741813" y="2004536"/>
            <a:ext cx="4074319" cy="4917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6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The performance of both models is evaluated on a held-out test set:</a:t>
            </a: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>
            <a:off x="9741813" y="2669143"/>
            <a:ext cx="345877" cy="345877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5" name="Text 33"/>
          <p:cNvSpPr/>
          <p:nvPr/>
        </p:nvSpPr>
        <p:spPr>
          <a:xfrm>
            <a:off x="9806166" y="2706410"/>
            <a:ext cx="217051" cy="2712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17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1</a:t>
            </a:r>
            <a:endParaRPr lang="en-US" sz="1700" dirty="0"/>
          </a:p>
        </p:txBody>
      </p:sp>
      <p:sp>
        <p:nvSpPr>
          <p:cNvPr id="36" name="Text 34"/>
          <p:cNvSpPr/>
          <p:nvPr/>
        </p:nvSpPr>
        <p:spPr>
          <a:xfrm>
            <a:off x="10241399" y="2721888"/>
            <a:ext cx="1895237" cy="2259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Classifier Metrics</a:t>
            </a:r>
            <a:endParaRPr lang="en-US" sz="1400" dirty="0"/>
          </a:p>
        </p:txBody>
      </p:sp>
      <p:sp>
        <p:nvSpPr>
          <p:cNvPr id="37" name="Text 35"/>
          <p:cNvSpPr/>
          <p:nvPr/>
        </p:nvSpPr>
        <p:spPr>
          <a:xfrm>
            <a:off x="10241399" y="3101578"/>
            <a:ext cx="3574733" cy="2458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6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Accuracy, ROC-AUC, Precision-Recall, </a:t>
            </a:r>
          </a:p>
          <a:p>
            <a:pPr marL="0" indent="0" algn="l">
              <a:lnSpc>
                <a:spcPts val="1900"/>
              </a:lnSpc>
              <a:buNone/>
            </a:pPr>
            <a:r>
              <a:rPr lang="en-US" sz="16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Calibration curve</a:t>
            </a:r>
            <a:endParaRPr lang="en-US" sz="1600" dirty="0"/>
          </a:p>
        </p:txBody>
      </p:sp>
      <p:sp>
        <p:nvSpPr>
          <p:cNvPr id="38" name="Shape 36"/>
          <p:cNvSpPr/>
          <p:nvPr/>
        </p:nvSpPr>
        <p:spPr>
          <a:xfrm>
            <a:off x="9741813" y="3654862"/>
            <a:ext cx="345877" cy="345877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9" name="Text 37"/>
          <p:cNvSpPr/>
          <p:nvPr/>
        </p:nvSpPr>
        <p:spPr>
          <a:xfrm>
            <a:off x="9806166" y="3692128"/>
            <a:ext cx="217051" cy="2712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17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2</a:t>
            </a:r>
            <a:endParaRPr lang="en-US" sz="1700" dirty="0"/>
          </a:p>
        </p:txBody>
      </p:sp>
      <p:sp>
        <p:nvSpPr>
          <p:cNvPr id="40" name="Text 38"/>
          <p:cNvSpPr/>
          <p:nvPr/>
        </p:nvSpPr>
        <p:spPr>
          <a:xfrm>
            <a:off x="10241399" y="3707606"/>
            <a:ext cx="1982391" cy="2259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Regressor Metrics</a:t>
            </a:r>
            <a:endParaRPr lang="en-US" sz="1400" dirty="0"/>
          </a:p>
        </p:txBody>
      </p:sp>
      <p:sp>
        <p:nvSpPr>
          <p:cNvPr id="41" name="Text 39"/>
          <p:cNvSpPr/>
          <p:nvPr/>
        </p:nvSpPr>
        <p:spPr>
          <a:xfrm>
            <a:off x="10241399" y="4087297"/>
            <a:ext cx="3574733" cy="2458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6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Mean Absolute Error (MAE) and R-squared (R²)</a:t>
            </a:r>
            <a:endParaRPr lang="en-US" sz="1600" dirty="0"/>
          </a:p>
        </p:txBody>
      </p:sp>
      <p:sp>
        <p:nvSpPr>
          <p:cNvPr id="42" name="Text 40"/>
          <p:cNvSpPr/>
          <p:nvPr/>
        </p:nvSpPr>
        <p:spPr>
          <a:xfrm>
            <a:off x="9741813" y="4506039"/>
            <a:ext cx="4074319" cy="4917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6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The best-performing model weights and calibration parameters are saved for deployment.</a:t>
            </a:r>
            <a:endParaRPr lang="en-US" sz="16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771168"/>
            <a:ext cx="4971931" cy="4926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50"/>
              </a:lnSpc>
              <a:buNone/>
            </a:pPr>
            <a:r>
              <a:rPr lang="en-US" sz="31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ANN Classifier Model</a:t>
            </a:r>
            <a:endParaRPr lang="en-US" sz="3100" dirty="0"/>
          </a:p>
        </p:txBody>
      </p:sp>
      <p:sp>
        <p:nvSpPr>
          <p:cNvPr id="3" name="Shape 1"/>
          <p:cNvSpPr/>
          <p:nvPr/>
        </p:nvSpPr>
        <p:spPr>
          <a:xfrm>
            <a:off x="837724" y="2101572"/>
            <a:ext cx="4150757" cy="167521"/>
          </a:xfrm>
          <a:prstGeom prst="roundRect">
            <a:avLst>
              <a:gd name="adj" fmla="val 15004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n-US" sz="2400"/>
          </a:p>
        </p:txBody>
      </p:sp>
      <p:sp>
        <p:nvSpPr>
          <p:cNvPr id="4" name="Text 2"/>
          <p:cNvSpPr/>
          <p:nvPr/>
        </p:nvSpPr>
        <p:spPr>
          <a:xfrm>
            <a:off x="837724" y="2520434"/>
            <a:ext cx="1971318" cy="2464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Input Layer</a:t>
            </a:r>
            <a:endParaRPr lang="en-US" dirty="0"/>
          </a:p>
        </p:txBody>
      </p:sp>
      <p:sp>
        <p:nvSpPr>
          <p:cNvPr id="5" name="Text 3"/>
          <p:cNvSpPr/>
          <p:nvPr/>
        </p:nvSpPr>
        <p:spPr>
          <a:xfrm>
            <a:off x="837724" y="2867382"/>
            <a:ext cx="4150757" cy="2680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198 engineered features</a:t>
            </a:r>
            <a:endParaRPr lang="en-US" dirty="0"/>
          </a:p>
        </p:txBody>
      </p:sp>
      <p:sp>
        <p:nvSpPr>
          <p:cNvPr id="6" name="Shape 4"/>
          <p:cNvSpPr/>
          <p:nvPr/>
        </p:nvSpPr>
        <p:spPr>
          <a:xfrm>
            <a:off x="5239822" y="1850231"/>
            <a:ext cx="4150757" cy="167521"/>
          </a:xfrm>
          <a:prstGeom prst="roundRect">
            <a:avLst>
              <a:gd name="adj" fmla="val 15004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n-US" sz="2400"/>
          </a:p>
        </p:txBody>
      </p:sp>
      <p:sp>
        <p:nvSpPr>
          <p:cNvPr id="7" name="Text 5"/>
          <p:cNvSpPr/>
          <p:nvPr/>
        </p:nvSpPr>
        <p:spPr>
          <a:xfrm>
            <a:off x="5239822" y="2269093"/>
            <a:ext cx="1971318" cy="2464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Hidden Layers</a:t>
            </a:r>
            <a:endParaRPr lang="en-US" dirty="0"/>
          </a:p>
        </p:txBody>
      </p:sp>
      <p:sp>
        <p:nvSpPr>
          <p:cNvPr id="8" name="Text 6"/>
          <p:cNvSpPr/>
          <p:nvPr/>
        </p:nvSpPr>
        <p:spPr>
          <a:xfrm>
            <a:off x="5239822" y="2616041"/>
            <a:ext cx="4150757" cy="5360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•Layer 1: 128 neurons, ReLU activation, L2 regularization (λ=1e-4)</a:t>
            </a:r>
            <a:endParaRPr lang="en-US" dirty="0"/>
          </a:p>
        </p:txBody>
      </p:sp>
      <p:sp>
        <p:nvSpPr>
          <p:cNvPr id="9" name="Text 7"/>
          <p:cNvSpPr/>
          <p:nvPr/>
        </p:nvSpPr>
        <p:spPr>
          <a:xfrm>
            <a:off x="5239822" y="3252549"/>
            <a:ext cx="4150757" cy="2680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•Layer 2: 64 neurons, ReLU + Batch Norm</a:t>
            </a:r>
            <a:endParaRPr lang="en-US" dirty="0"/>
          </a:p>
        </p:txBody>
      </p:sp>
      <p:sp>
        <p:nvSpPr>
          <p:cNvPr id="10" name="Text 8"/>
          <p:cNvSpPr/>
          <p:nvPr/>
        </p:nvSpPr>
        <p:spPr>
          <a:xfrm>
            <a:off x="5239822" y="3621048"/>
            <a:ext cx="4150757" cy="2680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•Layer 3: 32 neurons, ReLU</a:t>
            </a:r>
            <a:endParaRPr lang="en-US" dirty="0"/>
          </a:p>
        </p:txBody>
      </p:sp>
      <p:sp>
        <p:nvSpPr>
          <p:cNvPr id="11" name="Shape 9"/>
          <p:cNvSpPr/>
          <p:nvPr/>
        </p:nvSpPr>
        <p:spPr>
          <a:xfrm>
            <a:off x="9641919" y="1598890"/>
            <a:ext cx="4150757" cy="167521"/>
          </a:xfrm>
          <a:prstGeom prst="roundRect">
            <a:avLst>
              <a:gd name="adj" fmla="val 15004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Text 10"/>
          <p:cNvSpPr/>
          <p:nvPr/>
        </p:nvSpPr>
        <p:spPr>
          <a:xfrm>
            <a:off x="9641919" y="2017752"/>
            <a:ext cx="1971318" cy="2464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Output Layer</a:t>
            </a:r>
            <a:endParaRPr lang="en-US" dirty="0"/>
          </a:p>
        </p:txBody>
      </p:sp>
      <p:sp>
        <p:nvSpPr>
          <p:cNvPr id="13" name="Text 11"/>
          <p:cNvSpPr/>
          <p:nvPr/>
        </p:nvSpPr>
        <p:spPr>
          <a:xfrm>
            <a:off x="9641919" y="2364700"/>
            <a:ext cx="4150757" cy="2680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1 neuron with Sigmoid activation </a:t>
            </a:r>
          </a:p>
          <a:p>
            <a:pPr marL="0" indent="0" algn="l">
              <a:lnSpc>
                <a:spcPts val="2100"/>
              </a:lnSpc>
              <a:buNone/>
            </a:pPr>
            <a:r>
              <a:rPr lang="en-US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(success probability)</a:t>
            </a:r>
            <a:endParaRPr lang="en-US" dirty="0"/>
          </a:p>
        </p:txBody>
      </p:sp>
      <p:sp>
        <p:nvSpPr>
          <p:cNvPr id="14" name="Text 12"/>
          <p:cNvSpPr/>
          <p:nvPr/>
        </p:nvSpPr>
        <p:spPr>
          <a:xfrm>
            <a:off x="837724" y="4140398"/>
            <a:ext cx="3154085" cy="3942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32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Model Training</a:t>
            </a:r>
            <a:endParaRPr lang="en-US" sz="3200" dirty="0"/>
          </a:p>
        </p:txBody>
      </p:sp>
      <p:sp>
        <p:nvSpPr>
          <p:cNvPr id="15" name="Shape 13"/>
          <p:cNvSpPr/>
          <p:nvPr/>
        </p:nvSpPr>
        <p:spPr>
          <a:xfrm>
            <a:off x="837724" y="4785955"/>
            <a:ext cx="376952" cy="376952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n-US" sz="2400"/>
          </a:p>
        </p:txBody>
      </p:sp>
      <p:sp>
        <p:nvSpPr>
          <p:cNvPr id="16" name="Text 14"/>
          <p:cNvSpPr/>
          <p:nvPr/>
        </p:nvSpPr>
        <p:spPr>
          <a:xfrm>
            <a:off x="907971" y="4826615"/>
            <a:ext cx="236458" cy="2956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24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1</a:t>
            </a:r>
            <a:endParaRPr lang="en-US" sz="2400" dirty="0"/>
          </a:p>
        </p:txBody>
      </p:sp>
      <p:sp>
        <p:nvSpPr>
          <p:cNvPr id="17" name="Text 15"/>
          <p:cNvSpPr/>
          <p:nvPr/>
        </p:nvSpPr>
        <p:spPr>
          <a:xfrm>
            <a:off x="1382197" y="4843463"/>
            <a:ext cx="1973937" cy="2464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Optimizer &amp; Loss</a:t>
            </a:r>
            <a:endParaRPr lang="en-US" dirty="0"/>
          </a:p>
        </p:txBody>
      </p:sp>
      <p:sp>
        <p:nvSpPr>
          <p:cNvPr id="18" name="Text 16"/>
          <p:cNvSpPr/>
          <p:nvPr/>
        </p:nvSpPr>
        <p:spPr>
          <a:xfrm>
            <a:off x="1382197" y="5190411"/>
            <a:ext cx="5828348" cy="5360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Trained the ANN classifier using the </a:t>
            </a:r>
            <a:r>
              <a:rPr lang="en-US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Adam</a:t>
            </a:r>
            <a:r>
              <a:rPr lang="en-US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optimizer and </a:t>
            </a:r>
            <a:r>
              <a:rPr lang="en-US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Binary Cross entropy</a:t>
            </a:r>
            <a:r>
              <a:rPr lang="en-US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loss function.</a:t>
            </a:r>
            <a:endParaRPr lang="en-US" dirty="0"/>
          </a:p>
        </p:txBody>
      </p:sp>
      <p:sp>
        <p:nvSpPr>
          <p:cNvPr id="19" name="Shape 17"/>
          <p:cNvSpPr/>
          <p:nvPr/>
        </p:nvSpPr>
        <p:spPr>
          <a:xfrm>
            <a:off x="7419975" y="4785955"/>
            <a:ext cx="376952" cy="376952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n-US" sz="2400"/>
          </a:p>
        </p:txBody>
      </p:sp>
      <p:sp>
        <p:nvSpPr>
          <p:cNvPr id="20" name="Text 18"/>
          <p:cNvSpPr/>
          <p:nvPr/>
        </p:nvSpPr>
        <p:spPr>
          <a:xfrm>
            <a:off x="7490222" y="4826615"/>
            <a:ext cx="236458" cy="2956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24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2</a:t>
            </a:r>
            <a:endParaRPr lang="en-US" sz="2400" dirty="0"/>
          </a:p>
        </p:txBody>
      </p:sp>
      <p:sp>
        <p:nvSpPr>
          <p:cNvPr id="21" name="Text 19"/>
          <p:cNvSpPr/>
          <p:nvPr/>
        </p:nvSpPr>
        <p:spPr>
          <a:xfrm>
            <a:off x="7964448" y="4843463"/>
            <a:ext cx="1971318" cy="2464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Class Balancing</a:t>
            </a:r>
            <a:endParaRPr lang="en-US" dirty="0"/>
          </a:p>
        </p:txBody>
      </p:sp>
      <p:sp>
        <p:nvSpPr>
          <p:cNvPr id="22" name="Text 20"/>
          <p:cNvSpPr/>
          <p:nvPr/>
        </p:nvSpPr>
        <p:spPr>
          <a:xfrm>
            <a:off x="7964448" y="5190411"/>
            <a:ext cx="5828348" cy="5360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Handled the slight class imbalance by applying </a:t>
            </a:r>
            <a:r>
              <a:rPr lang="en-US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class weights</a:t>
            </a:r>
            <a:r>
              <a:rPr lang="en-US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, ensuring a balanced training focus on both success and flop predictions.</a:t>
            </a:r>
            <a:endParaRPr lang="en-US" dirty="0"/>
          </a:p>
        </p:txBody>
      </p:sp>
      <p:sp>
        <p:nvSpPr>
          <p:cNvPr id="23" name="Shape 21"/>
          <p:cNvSpPr/>
          <p:nvPr/>
        </p:nvSpPr>
        <p:spPr>
          <a:xfrm>
            <a:off x="837724" y="6061472"/>
            <a:ext cx="376952" cy="376952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n-US" sz="2400"/>
          </a:p>
        </p:txBody>
      </p:sp>
      <p:sp>
        <p:nvSpPr>
          <p:cNvPr id="24" name="Text 22"/>
          <p:cNvSpPr/>
          <p:nvPr/>
        </p:nvSpPr>
        <p:spPr>
          <a:xfrm>
            <a:off x="907971" y="6102132"/>
            <a:ext cx="236458" cy="2956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24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3</a:t>
            </a:r>
            <a:endParaRPr lang="en-US" sz="2400" dirty="0"/>
          </a:p>
        </p:txBody>
      </p:sp>
      <p:sp>
        <p:nvSpPr>
          <p:cNvPr id="25" name="Text 23"/>
          <p:cNvSpPr/>
          <p:nvPr/>
        </p:nvSpPr>
        <p:spPr>
          <a:xfrm>
            <a:off x="1382197" y="6118979"/>
            <a:ext cx="1971318" cy="2464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Early Stopping</a:t>
            </a:r>
            <a:endParaRPr lang="en-US" dirty="0"/>
          </a:p>
        </p:txBody>
      </p:sp>
      <p:sp>
        <p:nvSpPr>
          <p:cNvPr id="26" name="Text 24"/>
          <p:cNvSpPr/>
          <p:nvPr/>
        </p:nvSpPr>
        <p:spPr>
          <a:xfrm>
            <a:off x="1382197" y="6465927"/>
            <a:ext cx="5828348" cy="5360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Monitored the validation loss and stopped training when there was no improvement for 8 epochs, avoiding model overfitting.</a:t>
            </a:r>
            <a:endParaRPr lang="en-US" dirty="0"/>
          </a:p>
        </p:txBody>
      </p:sp>
      <p:sp>
        <p:nvSpPr>
          <p:cNvPr id="27" name="Shape 25"/>
          <p:cNvSpPr/>
          <p:nvPr/>
        </p:nvSpPr>
        <p:spPr>
          <a:xfrm>
            <a:off x="7419975" y="6145362"/>
            <a:ext cx="376952" cy="376952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n-US" sz="2400"/>
          </a:p>
        </p:txBody>
      </p:sp>
      <p:sp>
        <p:nvSpPr>
          <p:cNvPr id="28" name="Text 26"/>
          <p:cNvSpPr/>
          <p:nvPr/>
        </p:nvSpPr>
        <p:spPr>
          <a:xfrm>
            <a:off x="7490222" y="6186022"/>
            <a:ext cx="236458" cy="2956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24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4</a:t>
            </a:r>
            <a:endParaRPr lang="en-US" sz="2400" dirty="0"/>
          </a:p>
        </p:txBody>
      </p:sp>
      <p:sp>
        <p:nvSpPr>
          <p:cNvPr id="29" name="Text 27"/>
          <p:cNvSpPr/>
          <p:nvPr/>
        </p:nvSpPr>
        <p:spPr>
          <a:xfrm>
            <a:off x="7964448" y="6202869"/>
            <a:ext cx="1971318" cy="2464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Training Details</a:t>
            </a:r>
            <a:endParaRPr lang="en-US" dirty="0"/>
          </a:p>
        </p:txBody>
      </p:sp>
      <p:sp>
        <p:nvSpPr>
          <p:cNvPr id="30" name="Text 28"/>
          <p:cNvSpPr/>
          <p:nvPr/>
        </p:nvSpPr>
        <p:spPr>
          <a:xfrm>
            <a:off x="7964448" y="6549817"/>
            <a:ext cx="5828348" cy="5360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Trained the model for up to 60 epochs, with an effective ~20 epochs until convergence. Used a batch size of 64.</a:t>
            </a:r>
            <a:endParaRPr lang="en-US" dirty="0"/>
          </a:p>
        </p:txBody>
      </p:sp>
      <p:sp>
        <p:nvSpPr>
          <p:cNvPr id="31" name="Text 29"/>
          <p:cNvSpPr/>
          <p:nvPr/>
        </p:nvSpPr>
        <p:spPr>
          <a:xfrm>
            <a:off x="837724" y="7492427"/>
            <a:ext cx="12954952" cy="2680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The final trained classifier model (cls_model.keras) was saved for evaluation and later use in the deployment pipeline.</a:t>
            </a:r>
            <a:endParaRPr 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965835"/>
            <a:ext cx="7036951" cy="563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XGBoost Regressor Model</a:t>
            </a:r>
            <a:endParaRPr lang="en-US" sz="3500" dirty="0"/>
          </a:p>
        </p:txBody>
      </p:sp>
      <p:sp>
        <p:nvSpPr>
          <p:cNvPr id="4" name="Shape 1"/>
          <p:cNvSpPr/>
          <p:nvPr/>
        </p:nvSpPr>
        <p:spPr>
          <a:xfrm>
            <a:off x="837724" y="1816298"/>
            <a:ext cx="430768" cy="430768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7972" y="1862733"/>
            <a:ext cx="270272" cy="337899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459944" y="1882021"/>
            <a:ext cx="2252901" cy="2815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Objective</a:t>
            </a: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1459944" y="2278499"/>
            <a:ext cx="6846332" cy="6124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Predict the log of revenue, enabling direct prediction of box-office receipts in dollars (after exponential transform)</a:t>
            </a:r>
            <a:endParaRPr lang="en-US" dirty="0"/>
          </a:p>
        </p:txBody>
      </p:sp>
      <p:sp>
        <p:nvSpPr>
          <p:cNvPr id="8" name="Shape 4"/>
          <p:cNvSpPr/>
          <p:nvPr/>
        </p:nvSpPr>
        <p:spPr>
          <a:xfrm>
            <a:off x="837724" y="3273862"/>
            <a:ext cx="430768" cy="430768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7972" y="3320296"/>
            <a:ext cx="270272" cy="337899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459944" y="3339584"/>
            <a:ext cx="2252901" cy="2815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Features</a:t>
            </a:r>
            <a:endParaRPr lang="en-US" sz="1750" dirty="0"/>
          </a:p>
        </p:txBody>
      </p:sp>
      <p:sp>
        <p:nvSpPr>
          <p:cNvPr id="11" name="Text 6"/>
          <p:cNvSpPr/>
          <p:nvPr/>
        </p:nvSpPr>
        <p:spPr>
          <a:xfrm>
            <a:off x="1459944" y="3736062"/>
            <a:ext cx="6846332" cy="6124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All engineered features plus the ANN's predicted success probability, enriching the regressor's input with an estimate of movie quality</a:t>
            </a:r>
            <a:endParaRPr lang="en-US" dirty="0"/>
          </a:p>
        </p:txBody>
      </p:sp>
      <p:sp>
        <p:nvSpPr>
          <p:cNvPr id="12" name="Shape 7"/>
          <p:cNvSpPr/>
          <p:nvPr/>
        </p:nvSpPr>
        <p:spPr>
          <a:xfrm>
            <a:off x="837724" y="4731425"/>
            <a:ext cx="430768" cy="430768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7972" y="4777859"/>
            <a:ext cx="270272" cy="337899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459944" y="4797147"/>
            <a:ext cx="2334339" cy="2815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Training Strategy</a:t>
            </a:r>
            <a:endParaRPr lang="en-US" sz="1750" dirty="0"/>
          </a:p>
        </p:txBody>
      </p:sp>
      <p:sp>
        <p:nvSpPr>
          <p:cNvPr id="15" name="Text 9"/>
          <p:cNvSpPr/>
          <p:nvPr/>
        </p:nvSpPr>
        <p:spPr>
          <a:xfrm>
            <a:off x="1459944" y="5193625"/>
            <a:ext cx="6846332" cy="6124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5-fold Cross-Validation to find optimal parameters: max_depth=6, learning rate eta=0.05, subsample 80%, with early stopping</a:t>
            </a:r>
            <a:endParaRPr lang="en-US" dirty="0"/>
          </a:p>
        </p:txBody>
      </p:sp>
      <p:sp>
        <p:nvSpPr>
          <p:cNvPr id="16" name="Shape 10"/>
          <p:cNvSpPr/>
          <p:nvPr/>
        </p:nvSpPr>
        <p:spPr>
          <a:xfrm>
            <a:off x="837724" y="6188988"/>
            <a:ext cx="430768" cy="430768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7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7972" y="6235422"/>
            <a:ext cx="270272" cy="337899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1459944" y="6254710"/>
            <a:ext cx="2252901" cy="2815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Regularization</a:t>
            </a:r>
            <a:endParaRPr lang="en-US" sz="1750" dirty="0"/>
          </a:p>
        </p:txBody>
      </p:sp>
      <p:sp>
        <p:nvSpPr>
          <p:cNvPr id="19" name="Text 12"/>
          <p:cNvSpPr/>
          <p:nvPr/>
        </p:nvSpPr>
        <p:spPr>
          <a:xfrm>
            <a:off x="1459944" y="6651188"/>
            <a:ext cx="6846332" cy="6124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Used tree depth limit and column subsampling to prevent overfitting and ensure good generalization</a:t>
            </a:r>
            <a:endParaRPr 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1267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213" y="1553647"/>
            <a:ext cx="5123974" cy="512397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267093" y="613410"/>
            <a:ext cx="5597366" cy="4263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50"/>
              </a:lnSpc>
              <a:buNone/>
            </a:pPr>
            <a:r>
              <a:rPr lang="en-US" sz="26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Classification Performance</a:t>
            </a:r>
            <a:endParaRPr lang="en-US" sz="2650" dirty="0"/>
          </a:p>
        </p:txBody>
      </p:sp>
      <p:sp>
        <p:nvSpPr>
          <p:cNvPr id="5" name="Text 1"/>
          <p:cNvSpPr/>
          <p:nvPr/>
        </p:nvSpPr>
        <p:spPr>
          <a:xfrm>
            <a:off x="6267093" y="1329571"/>
            <a:ext cx="7582614" cy="4783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750"/>
              </a:lnSpc>
              <a:buNone/>
            </a:pPr>
            <a:r>
              <a:rPr lang="en-US" sz="37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~84%</a:t>
            </a:r>
            <a:endParaRPr lang="en-US" sz="3750" dirty="0"/>
          </a:p>
        </p:txBody>
      </p:sp>
      <p:sp>
        <p:nvSpPr>
          <p:cNvPr id="6" name="Text 2"/>
          <p:cNvSpPr/>
          <p:nvPr/>
        </p:nvSpPr>
        <p:spPr>
          <a:xfrm>
            <a:off x="9205555" y="1989058"/>
            <a:ext cx="1705689" cy="2132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20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Accuracy</a:t>
            </a:r>
            <a:endParaRPr lang="en-US" sz="2000" dirty="0"/>
          </a:p>
        </p:txBody>
      </p:sp>
      <p:sp>
        <p:nvSpPr>
          <p:cNvPr id="7" name="Text 3"/>
          <p:cNvSpPr/>
          <p:nvPr/>
        </p:nvSpPr>
        <p:spPr>
          <a:xfrm>
            <a:off x="6267093" y="2289215"/>
            <a:ext cx="7582614" cy="2319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Percentage of movies correctly classified as success or flop</a:t>
            </a:r>
            <a:endParaRPr lang="en-US" dirty="0"/>
          </a:p>
        </p:txBody>
      </p:sp>
      <p:sp>
        <p:nvSpPr>
          <p:cNvPr id="8" name="Text 4"/>
          <p:cNvSpPr/>
          <p:nvPr/>
        </p:nvSpPr>
        <p:spPr>
          <a:xfrm>
            <a:off x="6267093" y="3028474"/>
            <a:ext cx="7582614" cy="4783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750"/>
              </a:lnSpc>
              <a:buNone/>
            </a:pPr>
            <a:r>
              <a:rPr lang="en-US" sz="37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0.92</a:t>
            </a:r>
            <a:endParaRPr lang="en-US" sz="3750" dirty="0"/>
          </a:p>
        </p:txBody>
      </p:sp>
      <p:sp>
        <p:nvSpPr>
          <p:cNvPr id="9" name="Text 5"/>
          <p:cNvSpPr/>
          <p:nvPr/>
        </p:nvSpPr>
        <p:spPr>
          <a:xfrm>
            <a:off x="9205555" y="3687961"/>
            <a:ext cx="1705689" cy="2132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20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ROC-AUC</a:t>
            </a:r>
            <a:endParaRPr lang="en-US" sz="2000" dirty="0"/>
          </a:p>
        </p:txBody>
      </p:sp>
      <p:sp>
        <p:nvSpPr>
          <p:cNvPr id="10" name="Text 6"/>
          <p:cNvSpPr/>
          <p:nvPr/>
        </p:nvSpPr>
        <p:spPr>
          <a:xfrm>
            <a:off x="6267093" y="3988117"/>
            <a:ext cx="7582614" cy="2319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Indicates good discrimination between successful and flop movies</a:t>
            </a:r>
            <a:endParaRPr lang="en-US" dirty="0"/>
          </a:p>
        </p:txBody>
      </p:sp>
      <p:sp>
        <p:nvSpPr>
          <p:cNvPr id="11" name="Text 7"/>
          <p:cNvSpPr/>
          <p:nvPr/>
        </p:nvSpPr>
        <p:spPr>
          <a:xfrm>
            <a:off x="6267093" y="4727377"/>
            <a:ext cx="7582614" cy="4783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750"/>
              </a:lnSpc>
              <a:buNone/>
            </a:pPr>
            <a:r>
              <a:rPr lang="en-US" sz="37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~82%</a:t>
            </a:r>
            <a:endParaRPr lang="en-US" sz="3750" dirty="0"/>
          </a:p>
        </p:txBody>
      </p:sp>
      <p:sp>
        <p:nvSpPr>
          <p:cNvPr id="12" name="Text 8"/>
          <p:cNvSpPr/>
          <p:nvPr/>
        </p:nvSpPr>
        <p:spPr>
          <a:xfrm>
            <a:off x="9205555" y="5386864"/>
            <a:ext cx="1705689" cy="2132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20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Precision</a:t>
            </a:r>
            <a:endParaRPr lang="en-US" sz="2000" dirty="0"/>
          </a:p>
        </p:txBody>
      </p:sp>
      <p:sp>
        <p:nvSpPr>
          <p:cNvPr id="13" name="Text 9"/>
          <p:cNvSpPr/>
          <p:nvPr/>
        </p:nvSpPr>
        <p:spPr>
          <a:xfrm>
            <a:off x="6267093" y="5687020"/>
            <a:ext cx="7582614" cy="2319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When model predicts success, it's right about 4/5 of the time</a:t>
            </a:r>
            <a:endParaRPr lang="en-US" dirty="0"/>
          </a:p>
        </p:txBody>
      </p:sp>
      <p:sp>
        <p:nvSpPr>
          <p:cNvPr id="14" name="Text 10"/>
          <p:cNvSpPr/>
          <p:nvPr/>
        </p:nvSpPr>
        <p:spPr>
          <a:xfrm>
            <a:off x="6267093" y="6426279"/>
            <a:ext cx="7582614" cy="4783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750"/>
              </a:lnSpc>
              <a:buNone/>
            </a:pPr>
            <a:r>
              <a:rPr lang="en-US" sz="37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~91%</a:t>
            </a:r>
            <a:endParaRPr lang="en-US" sz="3750" dirty="0"/>
          </a:p>
        </p:txBody>
      </p:sp>
      <p:sp>
        <p:nvSpPr>
          <p:cNvPr id="15" name="Text 11"/>
          <p:cNvSpPr/>
          <p:nvPr/>
        </p:nvSpPr>
        <p:spPr>
          <a:xfrm>
            <a:off x="9205555" y="7085767"/>
            <a:ext cx="1705689" cy="2132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20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Recall</a:t>
            </a:r>
            <a:endParaRPr lang="en-US" sz="2000" dirty="0"/>
          </a:p>
        </p:txBody>
      </p:sp>
      <p:sp>
        <p:nvSpPr>
          <p:cNvPr id="16" name="Text 12"/>
          <p:cNvSpPr/>
          <p:nvPr/>
        </p:nvSpPr>
        <p:spPr>
          <a:xfrm>
            <a:off x="6267093" y="7385923"/>
            <a:ext cx="7582614" cy="2319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Model catches about 9/10 of the actual hits</a:t>
            </a:r>
            <a:endParaRPr 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>
              <a:alpha val="8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1"/>
          <p:cNvSpPr/>
          <p:nvPr/>
        </p:nvSpPr>
        <p:spPr>
          <a:xfrm>
            <a:off x="837724" y="1676638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Evaluation Plots</a:t>
            </a:r>
            <a:endParaRPr lang="en-US" sz="44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724" y="3008828"/>
            <a:ext cx="3929896" cy="3274814"/>
          </a:xfrm>
          <a:prstGeom prst="rect">
            <a:avLst/>
          </a:prstGeom>
        </p:spPr>
      </p:pic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59122" y="3008828"/>
            <a:ext cx="3928586" cy="3273623"/>
          </a:xfrm>
          <a:prstGeom prst="rect">
            <a:avLst/>
          </a:prstGeom>
        </p:spPr>
      </p:pic>
      <p:pic>
        <p:nvPicPr>
          <p:cNvPr id="7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79211" y="3008828"/>
            <a:ext cx="3928586" cy="3142774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21055" y="645081"/>
            <a:ext cx="7005757" cy="4485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00"/>
              </a:lnSpc>
              <a:buNone/>
            </a:pPr>
            <a:r>
              <a:rPr lang="en-US" sz="28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Revenue Prediction Performance</a:t>
            </a:r>
            <a:endParaRPr lang="en-US" sz="28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055" y="1398508"/>
            <a:ext cx="8442365" cy="472761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21055" y="6297573"/>
            <a:ext cx="12988290" cy="609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0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Our XGBoost regressor achieves a Mean Absolute Error of approximately $33 million in revenue predictions. Considering some blockbusters earn hundreds of millions, this error is reasonably low.</a:t>
            </a:r>
            <a:endParaRPr lang="en-US" sz="2000" dirty="0"/>
          </a:p>
        </p:txBody>
      </p:sp>
      <p:sp>
        <p:nvSpPr>
          <p:cNvPr id="5" name="Text 2"/>
          <p:cNvSpPr/>
          <p:nvPr/>
        </p:nvSpPr>
        <p:spPr>
          <a:xfrm>
            <a:off x="821055" y="7078861"/>
            <a:ext cx="12988290" cy="609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0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The R² Score of ~0.66 indicates the model explains about 66% of the variance in movie revenues. While not perfect, this provides significant predictive power, especially for an industry with inherent unpredictability.</a:t>
            </a:r>
            <a:endParaRPr lang="en-US" sz="200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365647"/>
            <a:ext cx="12111514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Challenges Encountered &amp; Solutions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837724" y="2548414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974" y="2606397"/>
            <a:ext cx="337899" cy="422434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615559" y="2630686"/>
            <a:ext cx="3260288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Data Quality Issues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615559" y="3126224"/>
            <a:ext cx="5550098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Encountered incomplete values for budget and runtime. Applied strict data cleaning filters and statistical imputation techniques to ensure dataset integrity.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7464862" y="2548414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5112" y="2606397"/>
            <a:ext cx="337899" cy="422434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8242697" y="2630686"/>
            <a:ext cx="2965013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Distribution Skew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8242697" y="3126224"/>
            <a:ext cx="5550098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Blockbuster outliers created extreme revenue imbalance. Implemented log transformation and leveraged XGBoost's inherent ability to handle skewed distributions.</a:t>
            </a:r>
            <a:endParaRPr lang="en-US" sz="1850" dirty="0"/>
          </a:p>
        </p:txBody>
      </p:sp>
      <p:sp>
        <p:nvSpPr>
          <p:cNvPr id="11" name="Shape 7"/>
          <p:cNvSpPr/>
          <p:nvPr/>
        </p:nvSpPr>
        <p:spPr>
          <a:xfrm>
            <a:off x="837724" y="5137071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7974" y="5195054"/>
            <a:ext cx="337899" cy="422434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615559" y="5219343"/>
            <a:ext cx="3316486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High Dimensionality</a:t>
            </a:r>
            <a:endParaRPr lang="en-US" sz="2200" dirty="0"/>
          </a:p>
        </p:txBody>
      </p:sp>
      <p:sp>
        <p:nvSpPr>
          <p:cNvPr id="14" name="Text 9"/>
          <p:cNvSpPr/>
          <p:nvPr/>
        </p:nvSpPr>
        <p:spPr>
          <a:xfrm>
            <a:off x="1615559" y="5714881"/>
            <a:ext cx="5550098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Feature explosion (~200 features) after encoding. Combined regularization techniques with models designed to handle high-dimensional spaces.</a:t>
            </a:r>
            <a:endParaRPr lang="en-US" sz="1850" dirty="0"/>
          </a:p>
        </p:txBody>
      </p:sp>
      <p:sp>
        <p:nvSpPr>
          <p:cNvPr id="15" name="Shape 10"/>
          <p:cNvSpPr/>
          <p:nvPr/>
        </p:nvSpPr>
        <p:spPr>
          <a:xfrm>
            <a:off x="7464862" y="5137071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65112" y="5195054"/>
            <a:ext cx="337899" cy="422434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8242697" y="5219343"/>
            <a:ext cx="3289816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Model Optimization</a:t>
            </a:r>
            <a:endParaRPr lang="en-US" sz="2200" dirty="0"/>
          </a:p>
        </p:txBody>
      </p:sp>
      <p:sp>
        <p:nvSpPr>
          <p:cNvPr id="18" name="Text 12"/>
          <p:cNvSpPr/>
          <p:nvPr/>
        </p:nvSpPr>
        <p:spPr>
          <a:xfrm>
            <a:off x="8242697" y="5714881"/>
            <a:ext cx="5550098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Addressed class imbalance with stratified sampling and implemented careful pipeline separation to prevent data leakage between stages.</a:t>
            </a:r>
            <a:endParaRPr lang="en-US" sz="185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087160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Deployment</a:t>
            </a:r>
            <a:endParaRPr lang="en-US" sz="44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724" y="2269927"/>
            <a:ext cx="4118848" cy="254555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37724" y="511468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User Interface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837724" y="5610225"/>
            <a:ext cx="4118848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 simple web form with fields for key inputs (cast, director, budget, etc.) that allows users to enter information about upcoming movies.</a:t>
            </a:r>
            <a:endParaRPr lang="en-US" sz="18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5776" y="2269927"/>
            <a:ext cx="4118848" cy="254555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55776" y="5114687"/>
            <a:ext cx="3722132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Flask Web Application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255776" y="5610225"/>
            <a:ext cx="4118848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RESTful API using Flask that processes user input, computes features, and calls models to generate predictions.</a:t>
            </a:r>
            <a:endParaRPr lang="en-US" sz="18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3828" y="2269927"/>
            <a:ext cx="4118848" cy="254555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673828" y="5114687"/>
            <a:ext cx="3032879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Prediction Results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673828" y="5610225"/>
            <a:ext cx="4118848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The application returns success probability and estimated box office revenue to help inform production decisions.</a:t>
            </a:r>
            <a:endParaRPr lang="en-US" sz="18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564600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Movie Success &amp; Revenue Prediction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3331607"/>
            <a:ext cx="7468553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0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Welcome to our data mining project on predicting movie success and revenue. We've developed a machine learning system that can classify films as hits or flops before release and estimate their box office performance.</a:t>
            </a:r>
            <a:endParaRPr lang="en-US" sz="2000" dirty="0"/>
          </a:p>
        </p:txBody>
      </p:sp>
      <p:sp>
        <p:nvSpPr>
          <p:cNvPr id="5" name="Text 2"/>
          <p:cNvSpPr/>
          <p:nvPr/>
        </p:nvSpPr>
        <p:spPr>
          <a:xfrm>
            <a:off x="6324124" y="5132903"/>
            <a:ext cx="7468553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0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Our approach combines artificial neural networks(ANN) with gradient boosting to analyze pre-release attributes like budget, cast star power, and genre. This presentation will walk you through our end-to-end process from data collection to deployment.</a:t>
            </a:r>
            <a:endParaRPr lang="en-US" sz="20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24409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3044071"/>
            <a:ext cx="6485930" cy="528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Conclusion &amp; Future Work</a:t>
            </a:r>
            <a:endParaRPr lang="en-US" sz="36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724" y="3872627"/>
            <a:ext cx="448747" cy="44874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465898" y="3947874"/>
            <a:ext cx="2134433" cy="263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28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Project Outcome</a:t>
            </a:r>
            <a:endParaRPr lang="en-US" sz="2800" dirty="0"/>
          </a:p>
        </p:txBody>
      </p:sp>
      <p:sp>
        <p:nvSpPr>
          <p:cNvPr id="6" name="Text 2"/>
          <p:cNvSpPr/>
          <p:nvPr/>
        </p:nvSpPr>
        <p:spPr>
          <a:xfrm>
            <a:off x="1465898" y="4319468"/>
            <a:ext cx="12326779" cy="287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2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Developed a working ML system that can predict with decent accuracy whether a movie will be</a:t>
            </a:r>
          </a:p>
          <a:p>
            <a:pPr marL="0" indent="0" algn="l">
              <a:lnSpc>
                <a:spcPts val="2250"/>
              </a:lnSpc>
              <a:buNone/>
            </a:pPr>
            <a:r>
              <a:rPr lang="en-US" sz="2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a hit or flop, and estimate its revenue before release.</a:t>
            </a:r>
            <a:endParaRPr lang="en-US" sz="24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724" y="5097602"/>
            <a:ext cx="448747" cy="448747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465898" y="5172850"/>
            <a:ext cx="2112169" cy="263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28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Impact</a:t>
            </a:r>
            <a:endParaRPr lang="en-US" sz="2800" dirty="0"/>
          </a:p>
        </p:txBody>
      </p:sp>
      <p:sp>
        <p:nvSpPr>
          <p:cNvPr id="9" name="Text 4"/>
          <p:cNvSpPr/>
          <p:nvPr/>
        </p:nvSpPr>
        <p:spPr>
          <a:xfrm>
            <a:off x="1465898" y="5544444"/>
            <a:ext cx="12326779" cy="5743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2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Such a model could serve as a preliminary "greenlighting" tool for studios – supporting budgeting decisions and marketing strategies by identifying high-risk projects early.</a:t>
            </a:r>
            <a:endParaRPr lang="en-US" sz="24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7724" y="6509088"/>
            <a:ext cx="448747" cy="448747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465898" y="6584336"/>
            <a:ext cx="2112169" cy="263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28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Future Work</a:t>
            </a:r>
            <a:endParaRPr lang="en-US" sz="2800" dirty="0"/>
          </a:p>
        </p:txBody>
      </p:sp>
      <p:sp>
        <p:nvSpPr>
          <p:cNvPr id="12" name="Text 6"/>
          <p:cNvSpPr/>
          <p:nvPr/>
        </p:nvSpPr>
        <p:spPr>
          <a:xfrm>
            <a:off x="1465898" y="6955930"/>
            <a:ext cx="12326779" cy="5743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2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Incorporate social media hype, genre trends, and actor popularity indices. Experiment with advanced models and keep the system updated with recent data as the film industry evolves.</a:t>
            </a:r>
            <a:endParaRPr lang="en-US" sz="24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9921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3832860"/>
            <a:ext cx="5709404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Project Overview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4895850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7974" y="4953833"/>
            <a:ext cx="337899" cy="422434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615559" y="497812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Problem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1615559" y="5473660"/>
            <a:ext cx="3341013" cy="1915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Only a fraction of movies turn profitable. Can we predict a movie's success or flop before release to help studios minimize financial risk?</a:t>
            </a:r>
            <a:endParaRPr lang="en-US" sz="1850" dirty="0"/>
          </a:p>
        </p:txBody>
      </p:sp>
      <p:sp>
        <p:nvSpPr>
          <p:cNvPr id="8" name="Shape 4"/>
          <p:cNvSpPr/>
          <p:nvPr/>
        </p:nvSpPr>
        <p:spPr>
          <a:xfrm>
            <a:off x="5255776" y="4895850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56027" y="4953833"/>
            <a:ext cx="337899" cy="422434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6033611" y="497812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Objective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6033611" y="5473660"/>
            <a:ext cx="3341013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Use machine learning to classify movies as "Success" vs "Flop" and predict box-office revenue based on pre-release attributes.</a:t>
            </a:r>
            <a:endParaRPr lang="en-US" sz="1850" dirty="0"/>
          </a:p>
        </p:txBody>
      </p:sp>
      <p:sp>
        <p:nvSpPr>
          <p:cNvPr id="12" name="Shape 7"/>
          <p:cNvSpPr/>
          <p:nvPr/>
        </p:nvSpPr>
        <p:spPr>
          <a:xfrm>
            <a:off x="9673828" y="4895850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74079" y="4953833"/>
            <a:ext cx="337899" cy="422434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0451663" y="497812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Approach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10451663" y="5473660"/>
            <a:ext cx="334101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Implement an end-to-end ML pipeline from data collection to predicting hit or flop.</a:t>
            </a:r>
            <a:endParaRPr lang="en-US" sz="18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827490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Data Collection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12979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Data Sources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3721060"/>
            <a:ext cx="61855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0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We utilized two public Kaggle datasets from The Movie Database (TMDb):</a:t>
            </a:r>
            <a:endParaRPr lang="en-US" sz="2000" dirty="0"/>
          </a:p>
        </p:txBody>
      </p:sp>
      <p:sp>
        <p:nvSpPr>
          <p:cNvPr id="5" name="Text 3"/>
          <p:cNvSpPr/>
          <p:nvPr/>
        </p:nvSpPr>
        <p:spPr>
          <a:xfrm>
            <a:off x="837724" y="4702493"/>
            <a:ext cx="61855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20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Dataset 1: Main movie metadata (title, budget, revenue) for ~10k movies</a:t>
            </a:r>
            <a:endParaRPr lang="en-US" sz="2000" dirty="0"/>
          </a:p>
        </p:txBody>
      </p:sp>
      <p:sp>
        <p:nvSpPr>
          <p:cNvPr id="6" name="Text 4"/>
          <p:cNvSpPr/>
          <p:nvPr/>
        </p:nvSpPr>
        <p:spPr>
          <a:xfrm>
            <a:off x="837724" y="5552242"/>
            <a:ext cx="61855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20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Dataset 2: Additional details (cast, crew, IMDb ratings) for ~1M movies</a:t>
            </a:r>
            <a:endParaRPr lang="en-US" sz="2000" dirty="0"/>
          </a:p>
        </p:txBody>
      </p:sp>
      <p:sp>
        <p:nvSpPr>
          <p:cNvPr id="7" name="Text 5"/>
          <p:cNvSpPr/>
          <p:nvPr/>
        </p:nvSpPr>
        <p:spPr>
          <a:xfrm>
            <a:off x="7614761" y="312979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Merge Strategy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614761" y="3721060"/>
            <a:ext cx="61855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0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Used unique movie ID as primary key to join datasets, enriching each movie entry with cast, director, writers, etc.</a:t>
            </a:r>
            <a:endParaRPr lang="en-US" sz="2000" dirty="0"/>
          </a:p>
        </p:txBody>
      </p:sp>
      <p:sp>
        <p:nvSpPr>
          <p:cNvPr id="9" name="Text 7"/>
          <p:cNvSpPr/>
          <p:nvPr/>
        </p:nvSpPr>
        <p:spPr>
          <a:xfrm>
            <a:off x="7614761" y="4702493"/>
            <a:ext cx="61855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0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Result: A single combined dataset with extensive features per movie (TMDB_movie_dataset_Full.csv)</a:t>
            </a:r>
            <a:endParaRPr lang="en-US" sz="20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273493"/>
            <a:ext cx="6824543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Dataset Description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2456259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200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Raw Dataset Size:</a:t>
            </a:r>
            <a:r>
              <a:rPr lang="en-US" sz="20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~10,000 movies (after merging)</a:t>
            </a:r>
            <a:endParaRPr lang="en-US" sz="2000" dirty="0"/>
          </a:p>
        </p:txBody>
      </p:sp>
      <p:sp>
        <p:nvSpPr>
          <p:cNvPr id="4" name="Text 2"/>
          <p:cNvSpPr/>
          <p:nvPr/>
        </p:nvSpPr>
        <p:spPr>
          <a:xfrm>
            <a:off x="837724" y="2922984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200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Features (Pre-cleaning):</a:t>
            </a:r>
            <a:endParaRPr lang="en-US" sz="2000" dirty="0"/>
          </a:p>
        </p:txBody>
      </p:sp>
      <p:sp>
        <p:nvSpPr>
          <p:cNvPr id="5" name="Text 3"/>
          <p:cNvSpPr/>
          <p:nvPr/>
        </p:nvSpPr>
        <p:spPr>
          <a:xfrm>
            <a:off x="837724" y="3389709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3000"/>
              </a:lnSpc>
              <a:buSzPct val="100000"/>
              <a:buChar char="•"/>
            </a:pPr>
            <a:r>
              <a:rPr lang="en-US" sz="200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Numeric:</a:t>
            </a:r>
            <a:r>
              <a:rPr lang="en-US" sz="20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Budget, Revenue, Runtime, Popularity, Ratings (TMDb vote_average/count, IMDb rating/votes)</a:t>
            </a:r>
            <a:endParaRPr lang="en-US" sz="2000" dirty="0"/>
          </a:p>
        </p:txBody>
      </p:sp>
      <p:sp>
        <p:nvSpPr>
          <p:cNvPr id="6" name="Text 4"/>
          <p:cNvSpPr/>
          <p:nvPr/>
        </p:nvSpPr>
        <p:spPr>
          <a:xfrm>
            <a:off x="837724" y="3856434"/>
            <a:ext cx="1295495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685800" lvl="1" indent="-342900" algn="l">
              <a:lnSpc>
                <a:spcPts val="3000"/>
              </a:lnSpc>
              <a:buSzPct val="100000"/>
              <a:buChar char="•"/>
            </a:pPr>
            <a:r>
              <a:rPr lang="en-US" sz="200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Categorical/Text:</a:t>
            </a:r>
            <a:r>
              <a:rPr lang="en-US" sz="20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Title, Release date, Genres, Languages, Overview (plot summary), Production companies &amp; countries, Cast, Director</a:t>
            </a:r>
            <a:endParaRPr lang="en-US" sz="2000" dirty="0"/>
          </a:p>
        </p:txBody>
      </p:sp>
      <p:sp>
        <p:nvSpPr>
          <p:cNvPr id="7" name="Text 5"/>
          <p:cNvSpPr/>
          <p:nvPr/>
        </p:nvSpPr>
        <p:spPr>
          <a:xfrm>
            <a:off x="837724" y="4706183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200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Initial Issues:</a:t>
            </a:r>
            <a:r>
              <a:rPr lang="en-US" sz="20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Missing values in some fields (e.g. budget, runtime), some movies with zero runtime or negligible budget</a:t>
            </a:r>
            <a:endParaRPr lang="en-US" sz="2000" dirty="0"/>
          </a:p>
        </p:txBody>
      </p:sp>
      <p:sp>
        <p:nvSpPr>
          <p:cNvPr id="8" name="Text 6"/>
          <p:cNvSpPr/>
          <p:nvPr/>
        </p:nvSpPr>
        <p:spPr>
          <a:xfrm>
            <a:off x="837724" y="5172908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200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Class Definition:</a:t>
            </a:r>
            <a:endParaRPr lang="en-US" sz="2000" dirty="0"/>
          </a:p>
        </p:txBody>
      </p:sp>
      <p:sp>
        <p:nvSpPr>
          <p:cNvPr id="9" name="Text 7"/>
          <p:cNvSpPr/>
          <p:nvPr/>
        </p:nvSpPr>
        <p:spPr>
          <a:xfrm>
            <a:off x="837724" y="5639633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3000"/>
              </a:lnSpc>
              <a:buSzPct val="100000"/>
              <a:buChar char="•"/>
            </a:pPr>
            <a:r>
              <a:rPr lang="en-US" sz="20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Defined "Success" as revenue &gt; 1.5× budget (ROI &gt; 150%), otherwise "Flop"</a:t>
            </a:r>
            <a:endParaRPr lang="en-US" sz="2000" dirty="0"/>
          </a:p>
        </p:txBody>
      </p:sp>
      <p:sp>
        <p:nvSpPr>
          <p:cNvPr id="10" name="Text 8"/>
          <p:cNvSpPr/>
          <p:nvPr/>
        </p:nvSpPr>
        <p:spPr>
          <a:xfrm>
            <a:off x="837724" y="6106358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3000"/>
              </a:lnSpc>
              <a:buSzPct val="100000"/>
              <a:buChar char="•"/>
            </a:pPr>
            <a:r>
              <a:rPr lang="en-US" sz="20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Binary label = 1 (Success) or 0 (Flop) created accordingly</a:t>
            </a:r>
            <a:endParaRPr lang="en-US" sz="2000" dirty="0"/>
          </a:p>
        </p:txBody>
      </p:sp>
      <p:sp>
        <p:nvSpPr>
          <p:cNvPr id="11" name="Text 9"/>
          <p:cNvSpPr/>
          <p:nvPr/>
        </p:nvSpPr>
        <p:spPr>
          <a:xfrm>
            <a:off x="837724" y="6573083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3000"/>
              </a:lnSpc>
              <a:buSzPct val="100000"/>
              <a:buChar char="•"/>
            </a:pPr>
            <a:r>
              <a:rPr lang="en-US" sz="20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8,835 movies remained after dropping invalid entries (runtime 0, missing budget/revenue)</a:t>
            </a:r>
            <a:endParaRPr lang="en-US" sz="20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715923"/>
            <a:ext cx="9877425" cy="6687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42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Data Cleaning &amp; Preprocessing</a:t>
            </a:r>
            <a:endParaRPr lang="en-US" sz="4200" dirty="0"/>
          </a:p>
        </p:txBody>
      </p:sp>
      <p:sp>
        <p:nvSpPr>
          <p:cNvPr id="3" name="Shape 1"/>
          <p:cNvSpPr/>
          <p:nvPr/>
        </p:nvSpPr>
        <p:spPr>
          <a:xfrm>
            <a:off x="837724" y="1839516"/>
            <a:ext cx="170497" cy="834628"/>
          </a:xfrm>
          <a:prstGeom prst="roundRect">
            <a:avLst>
              <a:gd name="adj" fmla="val 20007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1349335" y="1839516"/>
            <a:ext cx="2675334" cy="334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Filtering</a:t>
            </a:r>
            <a:endParaRPr lang="en-US" sz="2100" dirty="0"/>
          </a:p>
        </p:txBody>
      </p:sp>
      <p:sp>
        <p:nvSpPr>
          <p:cNvPr id="5" name="Text 3"/>
          <p:cNvSpPr/>
          <p:nvPr/>
        </p:nvSpPr>
        <p:spPr>
          <a:xfrm>
            <a:off x="1349335" y="2310289"/>
            <a:ext cx="12443341" cy="3638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Removed movies with incomplete data (dropped NAs for key fields) and unrealistic values (budget &lt; $1000, revenue ≤ $0)</a:t>
            </a:r>
            <a:endParaRPr lang="en-US" dirty="0"/>
          </a:p>
        </p:txBody>
      </p:sp>
      <p:sp>
        <p:nvSpPr>
          <p:cNvPr id="6" name="Shape 4"/>
          <p:cNvSpPr/>
          <p:nvPr/>
        </p:nvSpPr>
        <p:spPr>
          <a:xfrm>
            <a:off x="1178838" y="2901553"/>
            <a:ext cx="170497" cy="834628"/>
          </a:xfrm>
          <a:prstGeom prst="roundRect">
            <a:avLst>
              <a:gd name="adj" fmla="val 20007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5"/>
          <p:cNvSpPr/>
          <p:nvPr/>
        </p:nvSpPr>
        <p:spPr>
          <a:xfrm>
            <a:off x="1690449" y="2901553"/>
            <a:ext cx="2675334" cy="334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Label Creation</a:t>
            </a:r>
            <a:endParaRPr lang="en-US" sz="2100" dirty="0"/>
          </a:p>
        </p:txBody>
      </p:sp>
      <p:sp>
        <p:nvSpPr>
          <p:cNvPr id="8" name="Text 6"/>
          <p:cNvSpPr/>
          <p:nvPr/>
        </p:nvSpPr>
        <p:spPr>
          <a:xfrm>
            <a:off x="1690449" y="3372326"/>
            <a:ext cx="12102227" cy="3638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Created binary label using budget vs. revenue (1 = success, 0 = flop)</a:t>
            </a:r>
            <a:endParaRPr lang="en-US" dirty="0"/>
          </a:p>
        </p:txBody>
      </p:sp>
      <p:sp>
        <p:nvSpPr>
          <p:cNvPr id="9" name="Shape 7"/>
          <p:cNvSpPr/>
          <p:nvPr/>
        </p:nvSpPr>
        <p:spPr>
          <a:xfrm>
            <a:off x="1519952" y="3963591"/>
            <a:ext cx="170497" cy="834628"/>
          </a:xfrm>
          <a:prstGeom prst="roundRect">
            <a:avLst>
              <a:gd name="adj" fmla="val 20007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8"/>
          <p:cNvSpPr/>
          <p:nvPr/>
        </p:nvSpPr>
        <p:spPr>
          <a:xfrm>
            <a:off x="2031563" y="3963591"/>
            <a:ext cx="3185279" cy="334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Log Transformation</a:t>
            </a:r>
            <a:endParaRPr lang="en-US" sz="2100" dirty="0"/>
          </a:p>
        </p:txBody>
      </p:sp>
      <p:sp>
        <p:nvSpPr>
          <p:cNvPr id="11" name="Text 9"/>
          <p:cNvSpPr/>
          <p:nvPr/>
        </p:nvSpPr>
        <p:spPr>
          <a:xfrm>
            <a:off x="2031563" y="4434364"/>
            <a:ext cx="11761113" cy="3638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Added log_budget and log_revenue to reduce skew (many movies have low revenue, a few very high)</a:t>
            </a:r>
            <a:endParaRPr lang="en-US" dirty="0"/>
          </a:p>
        </p:txBody>
      </p:sp>
      <p:sp>
        <p:nvSpPr>
          <p:cNvPr id="12" name="Shape 10"/>
          <p:cNvSpPr/>
          <p:nvPr/>
        </p:nvSpPr>
        <p:spPr>
          <a:xfrm>
            <a:off x="1861066" y="5025628"/>
            <a:ext cx="170497" cy="834628"/>
          </a:xfrm>
          <a:prstGeom prst="roundRect">
            <a:avLst>
              <a:gd name="adj" fmla="val 20007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11"/>
          <p:cNvSpPr/>
          <p:nvPr/>
        </p:nvSpPr>
        <p:spPr>
          <a:xfrm>
            <a:off x="2372678" y="5025628"/>
            <a:ext cx="2675334" cy="334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Train/Test Split</a:t>
            </a:r>
            <a:endParaRPr lang="en-US" sz="2100" dirty="0"/>
          </a:p>
        </p:txBody>
      </p:sp>
      <p:sp>
        <p:nvSpPr>
          <p:cNvPr id="14" name="Text 12"/>
          <p:cNvSpPr/>
          <p:nvPr/>
        </p:nvSpPr>
        <p:spPr>
          <a:xfrm>
            <a:off x="2372678" y="5496401"/>
            <a:ext cx="11419999" cy="3638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Stratified split (70% train, 30% test) ensuring similar success/flop ratio in each</a:t>
            </a:r>
            <a:endParaRPr lang="en-US" dirty="0"/>
          </a:p>
        </p:txBody>
      </p:sp>
      <p:sp>
        <p:nvSpPr>
          <p:cNvPr id="15" name="Shape 13"/>
          <p:cNvSpPr/>
          <p:nvPr/>
        </p:nvSpPr>
        <p:spPr>
          <a:xfrm>
            <a:off x="1519952" y="6087666"/>
            <a:ext cx="170497" cy="1198483"/>
          </a:xfrm>
          <a:prstGeom prst="roundRect">
            <a:avLst>
              <a:gd name="adj" fmla="val 20007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Text 14"/>
          <p:cNvSpPr/>
          <p:nvPr/>
        </p:nvSpPr>
        <p:spPr>
          <a:xfrm>
            <a:off x="2031563" y="6087666"/>
            <a:ext cx="2675334" cy="334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Scaling</a:t>
            </a:r>
            <a:endParaRPr lang="en-US" sz="2100" dirty="0"/>
          </a:p>
        </p:txBody>
      </p:sp>
      <p:sp>
        <p:nvSpPr>
          <p:cNvPr id="17" name="Text 15"/>
          <p:cNvSpPr/>
          <p:nvPr/>
        </p:nvSpPr>
        <p:spPr>
          <a:xfrm>
            <a:off x="2031563" y="6558439"/>
            <a:ext cx="11761113" cy="7277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Applied Quantile Transformer to numeric features (budget, runtime, etc.) – maps them to a normal distribution for stable model training</a:t>
            </a:r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0104" y="653058"/>
            <a:ext cx="7018377" cy="6278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00"/>
              </a:lnSpc>
              <a:buNone/>
            </a:pPr>
            <a:r>
              <a:rPr lang="en-US" sz="39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Final Features Selected</a:t>
            </a:r>
            <a:endParaRPr lang="en-US" sz="3950" dirty="0"/>
          </a:p>
        </p:txBody>
      </p:sp>
      <p:sp>
        <p:nvSpPr>
          <p:cNvPr id="3" name="Shape 1"/>
          <p:cNvSpPr/>
          <p:nvPr/>
        </p:nvSpPr>
        <p:spPr>
          <a:xfrm>
            <a:off x="830104" y="1707713"/>
            <a:ext cx="480298" cy="480298"/>
          </a:xfrm>
          <a:prstGeom prst="roundRect">
            <a:avLst>
              <a:gd name="adj" fmla="val 6667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919579" y="1759565"/>
            <a:ext cx="301347" cy="3765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1</a:t>
            </a:r>
            <a:endParaRPr lang="en-US" sz="2350" dirty="0"/>
          </a:p>
        </p:txBody>
      </p:sp>
      <p:sp>
        <p:nvSpPr>
          <p:cNvPr id="5" name="Text 3"/>
          <p:cNvSpPr/>
          <p:nvPr/>
        </p:nvSpPr>
        <p:spPr>
          <a:xfrm>
            <a:off x="1523762" y="1781056"/>
            <a:ext cx="3160633" cy="313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Star Power Features:</a:t>
            </a:r>
            <a:endParaRPr lang="en-US" sz="1950" dirty="0"/>
          </a:p>
        </p:txBody>
      </p:sp>
      <p:sp>
        <p:nvSpPr>
          <p:cNvPr id="6" name="Text 4"/>
          <p:cNvSpPr/>
          <p:nvPr/>
        </p:nvSpPr>
        <p:spPr>
          <a:xfrm>
            <a:off x="1523762" y="2222897"/>
            <a:ext cx="3451860" cy="13658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cast_power, director_power, writers_power, producers_power, production_companies_power, production_countries_power</a:t>
            </a:r>
            <a:endParaRPr lang="en-US" dirty="0"/>
          </a:p>
        </p:txBody>
      </p:sp>
      <p:sp>
        <p:nvSpPr>
          <p:cNvPr id="7" name="Shape 5"/>
          <p:cNvSpPr/>
          <p:nvPr/>
        </p:nvSpPr>
        <p:spPr>
          <a:xfrm>
            <a:off x="5242441" y="1707713"/>
            <a:ext cx="480298" cy="480298"/>
          </a:xfrm>
          <a:prstGeom prst="roundRect">
            <a:avLst>
              <a:gd name="adj" fmla="val 6667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6"/>
          <p:cNvSpPr/>
          <p:nvPr/>
        </p:nvSpPr>
        <p:spPr>
          <a:xfrm>
            <a:off x="5331916" y="1759565"/>
            <a:ext cx="301347" cy="3765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2</a:t>
            </a:r>
            <a:endParaRPr lang="en-US" sz="2350" dirty="0"/>
          </a:p>
        </p:txBody>
      </p:sp>
      <p:sp>
        <p:nvSpPr>
          <p:cNvPr id="9" name="Text 7"/>
          <p:cNvSpPr/>
          <p:nvPr/>
        </p:nvSpPr>
        <p:spPr>
          <a:xfrm>
            <a:off x="5936099" y="1781056"/>
            <a:ext cx="2582704" cy="313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Movie Attributes:</a:t>
            </a:r>
            <a:endParaRPr lang="en-US" sz="1950" dirty="0"/>
          </a:p>
        </p:txBody>
      </p:sp>
      <p:sp>
        <p:nvSpPr>
          <p:cNvPr id="10" name="Text 8"/>
          <p:cNvSpPr/>
          <p:nvPr/>
        </p:nvSpPr>
        <p:spPr>
          <a:xfrm>
            <a:off x="5936099" y="2222897"/>
            <a:ext cx="3451860" cy="34147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runtime (movie length), log_budget (log-transformed budget), overview_sentiment (sentiment polarity of the synopsis), release_year, release_month, is_holiday_release (Nov/Dec releases), is_sequel (sequel indicator from title), big_studio (major studio involvement), director_hit_ratio (director's past success rate)</a:t>
            </a:r>
            <a:endParaRPr lang="en-US" dirty="0"/>
          </a:p>
        </p:txBody>
      </p:sp>
      <p:sp>
        <p:nvSpPr>
          <p:cNvPr id="11" name="Shape 9"/>
          <p:cNvSpPr/>
          <p:nvPr/>
        </p:nvSpPr>
        <p:spPr>
          <a:xfrm>
            <a:off x="9654778" y="1707713"/>
            <a:ext cx="480298" cy="480298"/>
          </a:xfrm>
          <a:prstGeom prst="roundRect">
            <a:avLst>
              <a:gd name="adj" fmla="val 6667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Text 10"/>
          <p:cNvSpPr/>
          <p:nvPr/>
        </p:nvSpPr>
        <p:spPr>
          <a:xfrm>
            <a:off x="9744254" y="1759565"/>
            <a:ext cx="301347" cy="3765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3</a:t>
            </a:r>
            <a:endParaRPr lang="en-US" sz="2350" dirty="0"/>
          </a:p>
        </p:txBody>
      </p:sp>
      <p:sp>
        <p:nvSpPr>
          <p:cNvPr id="13" name="Text 11"/>
          <p:cNvSpPr/>
          <p:nvPr/>
        </p:nvSpPr>
        <p:spPr>
          <a:xfrm>
            <a:off x="10348436" y="1781056"/>
            <a:ext cx="2511266" cy="313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Text Features:</a:t>
            </a:r>
            <a:endParaRPr lang="en-US" sz="1950" dirty="0"/>
          </a:p>
        </p:txBody>
      </p:sp>
      <p:sp>
        <p:nvSpPr>
          <p:cNvPr id="14" name="Text 12"/>
          <p:cNvSpPr/>
          <p:nvPr/>
        </p:nvSpPr>
        <p:spPr>
          <a:xfrm>
            <a:off x="10348436" y="2222897"/>
            <a:ext cx="3451860" cy="6829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50 TF-IDF features extracted from movie overviews (tfidf_0 to tfidf_49)</a:t>
            </a:r>
            <a:endParaRPr lang="en-US" dirty="0"/>
          </a:p>
        </p:txBody>
      </p:sp>
      <p:sp>
        <p:nvSpPr>
          <p:cNvPr id="15" name="Shape 13"/>
          <p:cNvSpPr/>
          <p:nvPr/>
        </p:nvSpPr>
        <p:spPr>
          <a:xfrm>
            <a:off x="830104" y="6064448"/>
            <a:ext cx="480298" cy="480298"/>
          </a:xfrm>
          <a:prstGeom prst="roundRect">
            <a:avLst>
              <a:gd name="adj" fmla="val 6667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Text 14"/>
          <p:cNvSpPr/>
          <p:nvPr/>
        </p:nvSpPr>
        <p:spPr>
          <a:xfrm>
            <a:off x="919579" y="6116300"/>
            <a:ext cx="301347" cy="3765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4</a:t>
            </a:r>
            <a:endParaRPr lang="en-US" sz="2350" dirty="0"/>
          </a:p>
        </p:txBody>
      </p:sp>
      <p:sp>
        <p:nvSpPr>
          <p:cNvPr id="17" name="Text 15"/>
          <p:cNvSpPr/>
          <p:nvPr/>
        </p:nvSpPr>
        <p:spPr>
          <a:xfrm>
            <a:off x="1523762" y="6137791"/>
            <a:ext cx="5203150" cy="313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Genre Features (Multi-hot encoded):</a:t>
            </a:r>
            <a:endParaRPr lang="en-US" sz="1950" dirty="0"/>
          </a:p>
        </p:txBody>
      </p:sp>
      <p:sp>
        <p:nvSpPr>
          <p:cNvPr id="18" name="Text 16"/>
          <p:cNvSpPr/>
          <p:nvPr/>
        </p:nvSpPr>
        <p:spPr>
          <a:xfrm>
            <a:off x="1523762" y="6579632"/>
            <a:ext cx="5658088" cy="6829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genre_action, genre_comedy, genre_drama, genre_adventure, etc. (~20 genre features)</a:t>
            </a:r>
            <a:endParaRPr lang="en-US" dirty="0"/>
          </a:p>
        </p:txBody>
      </p:sp>
      <p:sp>
        <p:nvSpPr>
          <p:cNvPr id="19" name="Shape 17"/>
          <p:cNvSpPr/>
          <p:nvPr/>
        </p:nvSpPr>
        <p:spPr>
          <a:xfrm>
            <a:off x="7448669" y="6064448"/>
            <a:ext cx="480298" cy="480298"/>
          </a:xfrm>
          <a:prstGeom prst="roundRect">
            <a:avLst>
              <a:gd name="adj" fmla="val 6667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0" name="Text 18"/>
          <p:cNvSpPr/>
          <p:nvPr/>
        </p:nvSpPr>
        <p:spPr>
          <a:xfrm>
            <a:off x="7538145" y="6116300"/>
            <a:ext cx="301347" cy="3765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5</a:t>
            </a:r>
            <a:endParaRPr lang="en-US" sz="2350" dirty="0"/>
          </a:p>
        </p:txBody>
      </p:sp>
      <p:sp>
        <p:nvSpPr>
          <p:cNvPr id="21" name="Text 19"/>
          <p:cNvSpPr/>
          <p:nvPr/>
        </p:nvSpPr>
        <p:spPr>
          <a:xfrm>
            <a:off x="8142327" y="6137791"/>
            <a:ext cx="5658088" cy="627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Language Features (One-hot encoded):</a:t>
            </a:r>
            <a:endParaRPr lang="en-US" sz="1950" dirty="0"/>
          </a:p>
        </p:txBody>
      </p:sp>
      <p:sp>
        <p:nvSpPr>
          <p:cNvPr id="22" name="Text 20"/>
          <p:cNvSpPr/>
          <p:nvPr/>
        </p:nvSpPr>
        <p:spPr>
          <a:xfrm>
            <a:off x="8142327" y="6893481"/>
            <a:ext cx="5658088" cy="6829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lang_english, lang_french, lang_spanish, lang_hindi, etc. (~80+ languages)</a:t>
            </a:r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256348"/>
            <a:ext cx="5935266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Feature Encoding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1086445" y="3692366"/>
            <a:ext cx="348293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Genres &amp; Languages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4187904"/>
            <a:ext cx="3731657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Multi-label binarization (Multi-hot encoding) for 19 genres and 114 languages (each becomes a binary feature)</a:t>
            </a:r>
            <a:endParaRPr lang="en-US" sz="18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8131" y="2439114"/>
            <a:ext cx="4534138" cy="4534138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2720" y="4209455"/>
            <a:ext cx="358140" cy="44767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941243" y="266057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Text Overview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9941243" y="3156109"/>
            <a:ext cx="3851434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Extracted TF-IDF features from movie description (50 top terms) to capture text information</a:t>
            </a:r>
            <a:endParaRPr lang="en-US" sz="18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8131" y="2439114"/>
            <a:ext cx="4534138" cy="4534138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53995" y="3264813"/>
            <a:ext cx="358140" cy="44767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941243" y="5107067"/>
            <a:ext cx="2842260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Final Feature Set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941243" y="5602605"/>
            <a:ext cx="3851434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198 features per movie (after encoding), ready for modeling (stored in movie_features.csv)</a:t>
            </a:r>
            <a:endParaRPr lang="en-US" sz="18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48131" y="2439114"/>
            <a:ext cx="4534138" cy="4534138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81436" y="5972532"/>
            <a:ext cx="358140" cy="44767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905828"/>
            <a:ext cx="5396984" cy="563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Feature Engineering</a:t>
            </a:r>
            <a:endParaRPr lang="en-US" sz="35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4124" y="1756291"/>
            <a:ext cx="957501" cy="139184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568803" y="1947743"/>
            <a:ext cx="2252901" cy="2815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Star Power</a:t>
            </a:r>
            <a:endParaRPr lang="en-US" sz="1750" dirty="0"/>
          </a:p>
        </p:txBody>
      </p:sp>
      <p:sp>
        <p:nvSpPr>
          <p:cNvPr id="6" name="Text 2"/>
          <p:cNvSpPr/>
          <p:nvPr/>
        </p:nvSpPr>
        <p:spPr>
          <a:xfrm>
            <a:off x="7568803" y="2344222"/>
            <a:ext cx="6223873" cy="6124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6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Cast_power, Director_power, Writers_power, Producers_power – Numeric scores assessing the past success of top cast/crew</a:t>
            </a:r>
            <a:endParaRPr lang="en-US" sz="16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4124" y="3148132"/>
            <a:ext cx="957501" cy="139184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568803" y="3339584"/>
            <a:ext cx="2314337" cy="2815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Director Hit Ratio</a:t>
            </a:r>
            <a:endParaRPr lang="en-US" sz="1750" dirty="0"/>
          </a:p>
        </p:txBody>
      </p:sp>
      <p:sp>
        <p:nvSpPr>
          <p:cNvPr id="9" name="Text 4"/>
          <p:cNvSpPr/>
          <p:nvPr/>
        </p:nvSpPr>
        <p:spPr>
          <a:xfrm>
            <a:off x="7568803" y="3736062"/>
            <a:ext cx="6223873" cy="6124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6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Fraction of a director's past films that were successes (e.g., if a director made 10 films and 6 were hits, director_hit_ratio = 0.6)</a:t>
            </a:r>
            <a:endParaRPr lang="en-US" sz="16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4124" y="4539972"/>
            <a:ext cx="957501" cy="139184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568803" y="4731425"/>
            <a:ext cx="2252901" cy="2815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Movie Indicators</a:t>
            </a:r>
            <a:endParaRPr lang="en-US" sz="1750" dirty="0"/>
          </a:p>
        </p:txBody>
      </p:sp>
      <p:sp>
        <p:nvSpPr>
          <p:cNvPr id="12" name="Text 6"/>
          <p:cNvSpPr/>
          <p:nvPr/>
        </p:nvSpPr>
        <p:spPr>
          <a:xfrm>
            <a:off x="7568803" y="5127903"/>
            <a:ext cx="6223873" cy="6124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6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is_sequel (Binary flag if title suggests a sequel), big_studio (if any production company is a major studio), is_holiday_release (1 if released in Nov/Dec)</a:t>
            </a:r>
            <a:endParaRPr lang="en-US" sz="16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24124" y="5931813"/>
            <a:ext cx="957501" cy="1391841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568803" y="6123265"/>
            <a:ext cx="2586157" cy="2815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Sentiment Analysis</a:t>
            </a:r>
            <a:endParaRPr lang="en-US" sz="1750" dirty="0"/>
          </a:p>
        </p:txBody>
      </p:sp>
      <p:sp>
        <p:nvSpPr>
          <p:cNvPr id="15" name="Text 8"/>
          <p:cNvSpPr/>
          <p:nvPr/>
        </p:nvSpPr>
        <p:spPr>
          <a:xfrm>
            <a:off x="7568803" y="6519743"/>
            <a:ext cx="6223873" cy="6124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6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overview_sentiment – Sentiment score of the plot summary (range clipped to [-0.5, 0.5]), gauging positive/negative buzz</a:t>
            </a:r>
            <a:endParaRPr lang="en-US" sz="16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</TotalTime>
  <Words>2036</Words>
  <Application>Microsoft Office PowerPoint</Application>
  <PresentationFormat>Custom</PresentationFormat>
  <Paragraphs>226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Unbounded</vt:lpstr>
      <vt:lpstr>Cabin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Niteesh Nitin  Singh</cp:lastModifiedBy>
  <cp:revision>5</cp:revision>
  <dcterms:created xsi:type="dcterms:W3CDTF">2025-04-29T07:14:01Z</dcterms:created>
  <dcterms:modified xsi:type="dcterms:W3CDTF">2025-04-30T08:17:51Z</dcterms:modified>
</cp:coreProperties>
</file>